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dcc3f31755c246d9"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6858000" cy="9144000"/>
  <p:defaultTex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slide" Target="/ppt/slides/slide15.xml" Id="rId18" /><Relationship Type="http://schemas.openxmlformats.org/officeDocument/2006/relationships/slide" Target="/ppt/slides/slide16.xml" Id="rId19" /><Relationship Type="http://schemas.openxmlformats.org/officeDocument/2006/relationships/slide" Target="/ppt/slides/slide17.xml" Id="rId20" /><Relationship Type="http://schemas.openxmlformats.org/officeDocument/2006/relationships/slide" Target="/ppt/slides/slide18.xml" Id="rId21" /><Relationship Type="http://schemas.openxmlformats.org/officeDocument/2006/relationships/slide" Target="/ppt/slides/slide19.xml" Id="rId22" /><Relationship Type="http://schemas.openxmlformats.org/officeDocument/2006/relationships/slide" Target="/ppt/slides/slide20.xml" Id="rId23" /><Relationship Type="http://schemas.openxmlformats.org/officeDocument/2006/relationships/slide" Target="/ppt/slides/slide21.xml" Id="rId24" /><Relationship Type="http://schemas.openxmlformats.org/officeDocument/2006/relationships/slide" Target="/ppt/slides/slide22.xml" Id="rId25" /><Relationship Type="http://schemas.openxmlformats.org/officeDocument/2006/relationships/slide" Target="/ppt/slides/slide23.xml" Id="rId26" /><Relationship Type="http://schemas.openxmlformats.org/officeDocument/2006/relationships/slide" Target="/ppt/slides/slide24.xml" Id="rId27" /><Relationship Type="http://schemas.openxmlformats.org/officeDocument/2006/relationships/slide" Target="/ppt/slides/slide25.xml" Id="rId28" /><Relationship Type="http://schemas.openxmlformats.org/officeDocument/2006/relationships/slide" Target="/ppt/slides/slide26.xml" Id="rId29" /><Relationship Type="http://schemas.openxmlformats.org/officeDocument/2006/relationships/slide" Target="/ppt/slides/slide27.xml" Id="rId30" /><Relationship Type="http://schemas.openxmlformats.org/officeDocument/2006/relationships/slide" Target="/ppt/slides/slide28.xml" Id="rId31" /><Relationship Type="http://schemas.openxmlformats.org/officeDocument/2006/relationships/slide" Target="/ppt/slides/slide29.xml" Id="rId32" /><Relationship Type="http://schemas.openxmlformats.org/officeDocument/2006/relationships/slide" Target="/ppt/slides/slide30.xml" Id="rId33" /><Relationship Type="http://schemas.openxmlformats.org/officeDocument/2006/relationships/slide" Target="/ppt/slides/slide31.xml" Id="rId34" /><Relationship Type="http://schemas.openxmlformats.org/officeDocument/2006/relationships/slide" Target="/ppt/slides/slide32.xml" Id="rId35" /><Relationship Type="http://schemas.openxmlformats.org/officeDocument/2006/relationships/tableStyles" Target="/ppt/tableStyles.xml" Id="rId36"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2019/7/15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6.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7.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10.xml" Id="rId1" /><Relationship Type="http://schemas.openxmlformats.org/officeDocument/2006/relationships/notesMaster" Target="/ppt/notesMasters/notesMaster1.xml" Id="rId2" /></Relationships>
</file>

<file path=ppt/notesSlides/_rels/notesSlide4.xml.rels>&#65279;<?xml version="1.0" encoding="utf-8"?><Relationships xmlns="http://schemas.openxmlformats.org/package/2006/relationships"><Relationship Type="http://schemas.openxmlformats.org/officeDocument/2006/relationships/slide" Target="/ppt/slides/slide16.xml" Id="rId1" /><Relationship Type="http://schemas.openxmlformats.org/officeDocument/2006/relationships/notesMaster" Target="/ppt/notesMasters/notesMaster1.xml" Id="rId2" /></Relationships>
</file>

<file path=ppt/notesSlides/_rels/notesSlide5.xml.rels>&#65279;<?xml version="1.0" encoding="utf-8"?><Relationships xmlns="http://schemas.openxmlformats.org/package/2006/relationships"><Relationship Type="http://schemas.openxmlformats.org/officeDocument/2006/relationships/slide" Target="/ppt/slides/slide31.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marL="0" indent="0">
              <a:buNone/>
            </a:pPr>
            <a:endParaRPr sz="1600">
              <a:solidFill>
                <a:srgbClr val="000000">
                  <a:alpha val="86667"/>
                </a:srgbClr>
              </a:solidFill>
              <a:highlight>
                <a:srgbClr val="FAFAFA"/>
              </a:highlight>
              <a:latin typeface="Roboto"/>
              <a:ea typeface="Roboto"/>
            </a:endParaRPr>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a:r>
              <a:rPr lang="zh-CN"/>
              <a:t>simple MF example https://jovian.ai/aakanksha-ns/anime-ratings-matrix-factorization </a:t>
            </a:r>
          </a:p>
          <a:p xmlns:a="http://schemas.openxmlformats.org/drawingml/2006/main">
            <a:pPr marL="349758" algn="l">
              <a:buFont typeface="Arial" charset="0"/>
              <a:buChar char="•"/>
            </a:pPr>
            <a:r>
              <a:rPr sz="2400" b="1">
                <a:solidFill>
                  <a:srgbClr val="000000"/>
                </a:solidFill>
                <a:highlight>
                  <a:srgbClr val="FFFFFF"/>
                </a:highlight>
                <a:latin typeface="Work Sans"/>
                <a:ea typeface="Work Sans"/>
              </a:rPr>
              <a:t>Based on their popularity </a:t>
            </a:r>
          </a:p>
          <a:p xmlns:a="http://schemas.openxmlformats.org/drawingml/2006/main">
            <a:pPr marL="349758" algn="l">
              <a:buFont typeface="Arial" charset="0"/>
              <a:buChar char="•"/>
            </a:pPr>
            <a:r>
              <a:rPr sz="2400" b="1">
                <a:solidFill>
                  <a:srgbClr val="000000"/>
                </a:solidFill>
                <a:highlight>
                  <a:srgbClr val="FFFFFF"/>
                </a:highlight>
                <a:latin typeface="Work Sans"/>
                <a:ea typeface="Work Sans"/>
              </a:rPr>
              <a:t>Based on the user’s previous interaction</a:t>
            </a:r>
          </a:p>
          <a:p xmlns:a="http://schemas.openxmlformats.org/drawingml/2006/main">
            <a:pPr marL="349758" algn="l">
              <a:buFont typeface="Arial" charset="0"/>
              <a:buChar char="•"/>
            </a:pPr>
            <a:r>
              <a:rPr sz="2400" b="1">
                <a:solidFill>
                  <a:srgbClr val="000000"/>
                </a:solidFill>
                <a:highlight>
                  <a:srgbClr val="FFFFFF"/>
                </a:highlight>
                <a:latin typeface="Work Sans"/>
                <a:ea typeface="Work Sans"/>
              </a:rPr>
              <a:t>Based on interactions of similar users</a:t>
            </a:r>
          </a:p>
          <a:p xmlns:a="http://schemas.openxmlformats.org/drawingml/2006/main">
            <a:pPr marL="349758" algn="l">
              <a:buFont typeface="Arial" charset="0"/>
              <a:buChar char="•"/>
            </a:pPr>
            <a:r>
              <a:rPr sz="2400" b="1">
                <a:solidFill>
                  <a:srgbClr val="000000"/>
                </a:solidFill>
                <a:highlight>
                  <a:srgbClr val="FFFFFF"/>
                </a:highlight>
                <a:latin typeface="Work Sans"/>
                <a:ea typeface="Work Sans"/>
              </a:rPr>
              <a:t>based on a mixture of the above.</a:t>
            </a:r>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a:r>
              <a:rPr lang="zh-CN">
                <a:hlinkClick/>
              </a:rPr>
              <a:t>https://towardsdatascience.com/recommender-systems-matrix-factorization-using-pytorch-bd52f46aa199</a:t>
            </a:r>
          </a:p>
          <a:p xmlns:a="http://schemas.openxmlformats.org/drawingml/2006/main">
            <a:pPr/>
            <a:endParaRPr lang="zh-CN"/>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a:buFont typeface="微软雅黑"/>
              <a:buChar char="•"/>
            </a:pPr>
            <a:r>
              <a:rPr sz="2000" b="1">
                <a:solidFill>
                  <a:srgbClr val="000000"/>
                </a:solidFill>
                <a:highlight>
                  <a:srgbClr val="FFFFFF"/>
                </a:highlight>
                <a:latin typeface="Work Sans"/>
                <a:ea typeface="Work Sans"/>
              </a:rPr>
              <a:t>The GMF is a neural network approach of matrix factorization where the input is an element-wise product of the user and item embeddings and the output is a prediction score that maps the interaction between the user and the item.</a:t>
            </a:r>
          </a:p>
          <a:p xmlns:a="http://schemas.openxmlformats.org/drawingml/2006/main">
            <a:pPr>
              <a:buFont typeface="微软雅黑"/>
              <a:buChar char="•"/>
            </a:pPr>
            <a:r>
              <a:rPr sz="2000" b="1">
                <a:solidFill>
                  <a:srgbClr val="000000"/>
                </a:solidFill>
                <a:highlight>
                  <a:srgbClr val="FFFFFF"/>
                </a:highlight>
                <a:latin typeface="Work Sans"/>
                <a:ea typeface="Work Sans"/>
              </a:rPr>
              <a:t>The MLP model serves as an extra layer on modeling the user-item interaction. It concatenates the user and item embeddings and through the addition of more non-linear layers, it models the collaborative filtering effect.</a:t>
            </a:r>
          </a:p>
          <a:p xmlns:a="http://schemas.openxmlformats.org/drawingml/2006/main">
            <a:pPr>
              <a:buFont typeface="微软雅黑"/>
              <a:buChar char="•"/>
            </a:pPr>
            <a:r>
              <a:rPr sz="2000" b="1">
                <a:solidFill>
                  <a:srgbClr val="000000"/>
                </a:solidFill>
                <a:highlight>
                  <a:srgbClr val="FFFFFF"/>
                </a:highlight>
                <a:latin typeface="Work Sans"/>
                <a:ea typeface="Work Sans"/>
              </a:rPr>
              <a:t>To fuse the two models, no embeddings were shared in fear of limiting the model’s capacity. Instead, NeuMF concatenates the second last layers of two subnetworks to create a final interaction score. This way, we can generate a ranked recommendation list for each user based on the implicit feedback.</a:t>
            </a:r>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marL="0" indent="0">
              <a:buFont typeface="微软雅黑"/>
              <a:buChar char="•"/>
            </a:pPr>
            <a:r>
              <a:rPr sz="2000" b="1">
                <a:solidFill>
                  <a:srgbClr val="000000"/>
                </a:solidFill>
                <a:highlight>
                  <a:srgbClr val="FFFFFF"/>
                </a:highlight>
                <a:latin typeface="Work Sans"/>
                <a:ea typeface="Work Sans"/>
              </a:rPr>
              <a:t>From 2009 where the infamous 1 million</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a:rPr>
              <a:t>Netflix prize competition</a:t>
            </a:r>
            <a:r>
              <a:rPr sz="2000" b="1">
                <a:solidFill>
                  <a:srgbClr val="000000"/>
                </a:solidFill>
                <a:highlight>
                  <a:srgbClr val="FFFFFF"/>
                </a:highlight>
                <a:latin typeface="Work Sans"/>
                <a:ea typeface="Work Sans"/>
              </a:rPr>
              <a:t> </a:t>
            </a:r>
            <a:r>
              <a:rPr sz="2000" b="1">
                <a:solidFill>
                  <a:srgbClr val="000000"/>
                </a:solidFill>
                <a:highlight>
                  <a:srgbClr val="FFFFFF"/>
                </a:highlight>
                <a:latin typeface="Work Sans"/>
                <a:ea typeface="Work Sans"/>
              </a:rPr>
              <a:t>took place until today, recommenders have evolved tremendously. </a:t>
            </a:r>
          </a:p>
          <a:p xmlns:a="http://schemas.openxmlformats.org/drawingml/2006/main">
            <a:pPr marL="0" indent="0">
              <a:buFont typeface="微软雅黑"/>
              <a:buChar char="•"/>
            </a:pPr>
            <a:r>
              <a:rPr sz="2000" b="1">
                <a:solidFill>
                  <a:srgbClr val="000000"/>
                </a:solidFill>
                <a:highlight>
                  <a:srgbClr val="FFFFFF"/>
                </a:highlight>
                <a:latin typeface="Work Sans"/>
                <a:ea typeface="Work Sans"/>
              </a:rPr>
              <a:t>Most strategies are based on a combination of low-level and high-level representation, which have been proven to work very well.</a:t>
            </a:r>
          </a:p>
          <a:p xmlns:a="http://schemas.openxmlformats.org/drawingml/2006/main">
            <a:pPr marL="0" indent="0">
              <a:buFont typeface="微软雅黑"/>
              <a:buChar char="•"/>
            </a:pPr>
            <a:r>
              <a:rPr sz="2000" b="1">
                <a:solidFill>
                  <a:srgbClr val="000000"/>
                </a:solidFill>
                <a:highlight>
                  <a:srgbClr val="FFFFFF"/>
                </a:highlight>
                <a:latin typeface="Work Sans"/>
                <a:ea typeface="Work Sans"/>
              </a:rPr>
              <a:t> Sequence-based techniques, graph neural networks, and even reinforcement learning methods (which we didn’t mention) can be excellent alternatives in specific problems</a:t>
            </a:r>
          </a:p>
          <a:p xmlns:a="http://schemas.openxmlformats.org/drawingml/2006/main">
            <a:pPr marL="0" indent="0">
              <a:lnSpc>
                <a:spcPct val="150000"/>
              </a:lnSpc>
              <a:buFont typeface="微软雅黑"/>
              <a:buChar char="•"/>
            </a:pPr>
            <a:r>
              <a:rPr sz="2240" b="1">
                <a:solidFill>
                  <a:srgbClr val="1A73E8"/>
                </a:solidFill>
                <a:highlight>
                  <a:srgbClr val="FFFFFF"/>
                </a:highlight>
                <a:latin typeface="微软雅黑"/>
                <a:ea typeface="微软雅黑"/>
                <a:hlinkClick/>
              </a:rPr>
              <a:t>         </a:t>
            </a:r>
            <a:r>
              <a:rPr sz="2240" b="1">
                <a:solidFill>
                  <a:srgbClr val="1A73E8"/>
                </a:solidFill>
                <a:highlight>
                  <a:srgbClr val="FFFFFF"/>
                </a:highlight>
                <a:latin typeface="微软雅黑"/>
                <a:ea typeface="微软雅黑"/>
                <a:hlinkClick/>
              </a:rPr>
              <a:t>TensorFlow Recommenders</a:t>
            </a:r>
            <a:r>
              <a:rPr sz="2240" b="1">
                <a:solidFill>
                  <a:srgbClr val="000000"/>
                </a:solidFill>
                <a:highlight>
                  <a:srgbClr val="FFFFFF"/>
                </a:highlight>
                <a:latin typeface="微软雅黑"/>
                <a:ea typeface="微软雅黑"/>
              </a:rPr>
              <a:t> </a:t>
            </a:r>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三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4446104"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0"/>
          </p:nvPr>
        </p:nvSpPr>
        <p:spPr>
          <a:xfrm>
            <a:off x="8054009"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两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4" name="内容占位符 3"/>
          <p:cNvSpPr/>
          <p:nvPr>
            <p:ph idx="10"/>
          </p:nvPr>
        </p:nvSpPr>
        <p:spPr>
          <a:xfrm>
            <a:off x="838200" y="1690688"/>
            <a:ext cx="10515600" cy="217281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1"/>
          </p:nvPr>
        </p:nvSpPr>
        <p:spPr>
          <a:xfrm>
            <a:off x="838200" y="3863500"/>
            <a:ext cx="10515600" cy="2241232"/>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多张图片">
    <p:spTree>
      <p:nvGrpSpPr>
        <p:cNvPr id="1" name=""/>
        <p:cNvGrpSpPr/>
        <p:nvPr/>
      </p:nvGrpSpPr>
      <p:grpSpPr>
        <a:xfrm>
          <a:off x="0" y="0"/>
          <a:ext cx="0" cy="0"/>
          <a:chOff x="0" y="0"/>
          <a:chExt cx="0" cy="0"/>
        </a:xfrm>
      </p:grpSpPr>
      <p:sp>
        <p:nvSpPr>
          <p:cNvPr id="3" name="标题 1"/>
          <p:cNvSpPr/>
          <p:nvPr>
            <p:ph type="title"/>
          </p:nvPr>
        </p:nvSpPr>
        <p:spPr>
          <a:xfrm>
            <a:off x="838200" y="365125"/>
            <a:ext cx="10515600" cy="1325563"/>
          </a:xfrm>
        </p:spPr>
        <p:txBody>
          <a:bodyPr/>
          <a:lstStyle/>
          <a:p>
            <a:r>
              <a:rPr lang="zh-CN"/>
              <a:t>单击此处编辑母版标题样式</a:t>
            </a:r>
          </a:p>
        </p:txBody>
      </p:sp>
      <p:sp>
        <p:nvSpPr>
          <p:cNvPr id="7" name="图片占位符 6"/>
          <p:cNvSpPr/>
          <p:nvPr>
            <p:ph type="pic" idx="10"/>
          </p:nvPr>
        </p:nvSpPr>
        <p:spPr>
          <a:xfrm>
            <a:off x="838200" y="1690689"/>
            <a:ext cx="5257800" cy="2338886"/>
          </a:xfrm>
        </p:spPr>
        <p:txBody>
          <a:bodyPr/>
          <a:lstStyle/>
          <a:p>
            <a:endParaRPr lang="zh-CN"/>
          </a:p>
        </p:txBody>
      </p:sp>
      <p:sp>
        <p:nvSpPr>
          <p:cNvPr id="8" name="图片占位符 6"/>
          <p:cNvSpPr/>
          <p:nvPr>
            <p:ph type="pic" idx="11"/>
          </p:nvPr>
        </p:nvSpPr>
        <p:spPr>
          <a:xfrm>
            <a:off x="6096001" y="1690689"/>
            <a:ext cx="5257802" cy="2338886"/>
          </a:xfrm>
        </p:spPr>
        <p:txBody>
          <a:bodyPr/>
          <a:lstStyle/>
          <a:p>
            <a:endParaRPr lang="zh-CN"/>
          </a:p>
        </p:txBody>
      </p:sp>
      <p:sp>
        <p:nvSpPr>
          <p:cNvPr id="9" name="图片占位符 6"/>
          <p:cNvSpPr/>
          <p:nvPr>
            <p:ph type="pic" idx="12"/>
          </p:nvPr>
        </p:nvSpPr>
        <p:spPr>
          <a:xfrm>
            <a:off x="838200" y="4029575"/>
            <a:ext cx="5257800" cy="2338886"/>
          </a:xfrm>
        </p:spPr>
        <p:txBody>
          <a:bodyPr/>
          <a:lstStyle/>
          <a:p>
            <a:endParaRPr lang="zh-CN"/>
          </a:p>
        </p:txBody>
      </p:sp>
      <p:sp>
        <p:nvSpPr>
          <p:cNvPr id="10" name="图片占位符 6"/>
          <p:cNvSpPr/>
          <p:nvPr>
            <p:ph type="pic" idx="13"/>
          </p:nvPr>
        </p:nvSpPr>
        <p:spPr>
          <a:xfrm>
            <a:off x="6096001" y="4029575"/>
            <a:ext cx="5257802" cy="2338886"/>
          </a:xfrm>
        </p:spPr>
        <p:txBody>
          <a:bodyPr/>
          <a:lstStyle/>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p:nvPr>
            <p:ph type="title"/>
          </p:nvPr>
        </p:nvSpPr>
        <p:spPr>
          <a:xfrm>
            <a:off x="831850" y="1471199"/>
            <a:ext cx="10515600" cy="2852737"/>
          </a:xfrm>
        </p:spPr>
        <p:txBody>
          <a:bodyPr anchor="b"/>
          <a:lstStyle>
            <a:lvl1pPr lvl="0">
              <a:defRPr sz="6000"/>
            </a:lvl1pPr>
          </a:lstStyle>
          <a:p>
            <a:r>
              <a:rPr lang="zh-CN"/>
              <a:t>单击此处编辑母版标题样式</a:t>
            </a:r>
          </a:p>
        </p:txBody>
      </p:sp>
      <p:sp>
        <p:nvSpPr>
          <p:cNvPr id="3" name="文本占位符 2"/>
          <p:cNvSpPr/>
          <p:nvPr>
            <p:ph type="body" idx="1"/>
          </p:nvPr>
        </p:nvSpPr>
        <p:spPr>
          <a:xfrm>
            <a:off x="831850" y="4350924"/>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对比内容">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t>单击此处编辑母版标题样式</a:t>
            </a:r>
          </a:p>
        </p:txBody>
      </p:sp>
      <p:sp>
        <p:nvSpPr>
          <p:cNvPr id="3" name="文本占位符 2"/>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p:nvPr>
            <p:ph type="title"/>
          </p:nvPr>
        </p:nvSpPr>
        <p:spPr>
          <a:xfrm>
            <a:off x="839788" y="723106"/>
            <a:ext cx="3932237" cy="1600200"/>
          </a:xfrm>
        </p:spPr>
        <p:txBody>
          <a:bodyPr anchor="b"/>
          <a:lstStyle>
            <a:lvl1pPr lvl="0">
              <a:defRPr sz="3200"/>
            </a:lvl1pPr>
          </a:lstStyle>
          <a:p>
            <a:r>
              <a:rPr lang="zh-CN"/>
              <a:t>单击此处编辑母版标题样式</a:t>
            </a:r>
          </a:p>
        </p:txBody>
      </p:sp>
      <p:sp>
        <p:nvSpPr>
          <p:cNvPr id="3" name="内容占位符 2"/>
          <p:cNvSpPr/>
          <p:nvPr>
            <p:ph idx="1"/>
          </p:nvPr>
        </p:nvSpPr>
        <p:spPr>
          <a:xfrm>
            <a:off x="5183188" y="723106"/>
            <a:ext cx="6172200" cy="5411787"/>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p:nvPr>
            <p:ph type="body" idx="2"/>
          </p:nvPr>
        </p:nvSpPr>
        <p:spPr>
          <a:xfrm>
            <a:off x="839788" y="2323306"/>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3" name="图片占位符 2"/>
          <p:cNvSpPr/>
          <p:nvPr>
            <p:ph type="pic" idx="1"/>
          </p:nvPr>
        </p:nvSpPr>
        <p:spPr>
          <a:xfrm>
            <a:off x="5183188" y="727075"/>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表格与标题">
    <p:spTree>
      <p:nvGrpSpPr>
        <p:cNvPr id="1" name=""/>
        <p:cNvGrpSpPr/>
        <p:nvPr/>
      </p:nvGrpSpPr>
      <p:grpSpPr>
        <a:xfrm>
          <a:off x="0" y="0"/>
          <a:ext cx="0" cy="0"/>
          <a:chOff x="0" y="0"/>
          <a:chExt cx="0" cy="0"/>
        </a:xfrm>
      </p:grpSpPr>
      <p:sp>
        <p:nvSpPr>
          <p:cNvPr id="3"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5"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7" name="表格占位符 6"/>
          <p:cNvSpPr/>
          <p:nvPr>
            <p:ph type="tbl" idx="10"/>
          </p:nvPr>
        </p:nvSpPr>
        <p:spPr>
          <a:xfrm>
            <a:off x="5172891" y="719137"/>
            <a:ext cx="6179322" cy="5419726"/>
          </a:xfrm>
        </p:spPr>
        <p:txBody>
          <a:bodyPr/>
          <a:lstStyle/>
          <a:p>
            <a:endParaRPr 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slideLayout" Target="/ppt/slideLayouts/slideLayout12.xml" Id="rId12" /><Relationship Type="http://schemas.openxmlformats.org/officeDocument/2006/relationships/theme" Target="/ppt/slideMasters/theme/theme1.xml" Id="rId1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E9E9E9"/>
            </a:gs>
            <a:gs pos="100000">
              <a:srgbClr val="D9D9D9"/>
            </a:gs>
          </a:gsLst>
          <a:lin ang="8100000" scaled="1"/>
        </a:gradFill>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3.xml" Id="rId2" /><Relationship Type="http://schemas.openxmlformats.org/officeDocument/2006/relationships/image" Target="/ppt/media/image6.png" Id="rId3" /><Relationship Type="http://schemas.openxmlformats.org/officeDocument/2006/relationships/image" Target="/ppt/media/image7.png" Id="rId4" /><Relationship Type="http://schemas.openxmlformats.org/officeDocument/2006/relationships/image" Target="/ppt/media/image8.png" Id="rId5" /><Relationship Type="http://schemas.openxmlformats.org/officeDocument/2006/relationships/image" Target="/ppt/media/image9.png" Id="rId6"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10.png" Id="rId2" /><Relationship Type="http://schemas.openxmlformats.org/officeDocument/2006/relationships/image" Target="/ppt/media/image11.png" Id="rId3"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12.png" Id="rId2" /><Relationship Type="http://schemas.openxmlformats.org/officeDocument/2006/relationships/image" Target="/ppt/media/image13.png" Id="rId3" /><Relationship Type="http://schemas.openxmlformats.org/officeDocument/2006/relationships/image" Target="/ppt/media/image12.png" Id="rId4" /><Relationship Type="http://schemas.openxmlformats.org/officeDocument/2006/relationships/hyperlink" Target="https://users.cecs.anu.edu.au/~akmenon/papers/autorec/autorec-paper.pdf" TargetMode="External" Id="rId5" /></Relationships>
</file>

<file path=ppt/slides/_rels/slide1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4.png" Id="rId2" /><Relationship Type="http://schemas.openxmlformats.org/officeDocument/2006/relationships/image" Target="/ppt/media/image15.png" Id="rId3" /><Relationship Type="http://schemas.openxmlformats.org/officeDocument/2006/relationships/hyperlink" Target="https://arxiv.org/abs/1708.01715" TargetMode="External" Id="rId4" /><Relationship Type="http://schemas.openxmlformats.org/officeDocument/2006/relationships/hyperlink" Target="https://alicezheng.org/papers/wsdm16-cdae.pdf" TargetMode="External" Id="rId5" /><Relationship Type="http://schemas.openxmlformats.org/officeDocument/2006/relationships/hyperlink" Target="https://arxiv.org/abs/1802.05814" TargetMode="External" Id="rId6" /><Relationship Type="http://schemas.openxmlformats.org/officeDocument/2006/relationships/hyperlink" Target="https://arxiv.org/abs/1905.03375" TargetMode="External" Id="rId7"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d2l.ai/chapter_references/zreferences.html#rendle-freudenthaler-gantner-ea-2009" TargetMode="External"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6.png" Id="rId2" /><Relationship Type="http://schemas.openxmlformats.org/officeDocument/2006/relationships/image" Target="/ppt/media/image17.png" Id="rId3" /><Relationship Type="http://schemas.openxmlformats.org/officeDocument/2006/relationships/image" Target="/ppt/media/image18.png" Id="rId4" /><Relationship Type="http://schemas.openxmlformats.org/officeDocument/2006/relationships/image" Target="/ppt/media/image19.png" Id="rId5" /></Relationships>
</file>

<file path=ppt/slides/_rels/slide1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4.xml" Id="rId2" /><Relationship Type="http://schemas.openxmlformats.org/officeDocument/2006/relationships/hyperlink" Target="https://arxiv.org/pdf/1708.05031.pdf" TargetMode="External" Id="rId3" /></Relationships>
</file>

<file path=ppt/slides/_rels/slide1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0.png" Id="rId2" /><Relationship Type="http://schemas.openxmlformats.org/officeDocument/2006/relationships/image" Target="/ppt/media/image21.png" Id="rId3" /><Relationship Type="http://schemas.openxmlformats.org/officeDocument/2006/relationships/image" Target="/ppt/media/image22.pn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21.png" Id="rId2" /></Relationships>
</file>

<file path=ppt/slides/_rels/slide1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3.png" Id="rId2" /><Relationship Type="http://schemas.openxmlformats.org/officeDocument/2006/relationships/hyperlink" Target="https://arxiv.org/abs/1809.07426" TargetMode="External" Id="rId3"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4.png" Id="rId2" /><Relationship Type="http://schemas.openxmlformats.org/officeDocument/2006/relationships/image" Target="/ppt/media/image25.png" Id="rId3" /></Relationships>
</file>

<file path=ppt/slides/_rels/slide2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26.png" Id="rId2" /><Relationship Type="http://schemas.openxmlformats.org/officeDocument/2006/relationships/hyperlink" Target="https://arxiv.org/abs/1809.07426" TargetMode="External" Id="rId3" /></Relationships>
</file>

<file path=ppt/slides/_rels/slide2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arxiv.org/abs/1511.06939" TargetMode="External" Id="rId2" /><Relationship Type="http://schemas.openxmlformats.org/officeDocument/2006/relationships/hyperlink" Target="https://arxiv.org/abs/1904.06690" TargetMode="External" Id="rId3" /><Relationship Type="http://schemas.openxmlformats.org/officeDocument/2006/relationships/hyperlink" Target="https://arxiv.org/abs/1808.09781" TargetMode="External" Id="rId4" /></Relationships>
</file>

<file path=ppt/slides/_rels/slide2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d2l.ai/chapter_references/zreferences.html#rendle-2010" TargetMode="External" Id="rId2"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7.png" Id="rId2" /><Relationship Type="http://schemas.openxmlformats.org/officeDocument/2006/relationships/image" Target="/ppt/media/image28.png" Id="rId3" /><Relationship Type="http://schemas.openxmlformats.org/officeDocument/2006/relationships/image" Target="/ppt/media/image29.png" Id="rId4" /></Relationships>
</file>

<file path=ppt/slides/_rels/slide2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arxiv.org/pdf/1703.04247.pdf" TargetMode="External" Id="rId2" /></Relationships>
</file>

<file path=ppt/slides/_rels/slide2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0.png"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1.png" Id="rId2" /><Relationship Type="http://schemas.openxmlformats.org/officeDocument/2006/relationships/image" Target="/ppt/media/image32.png" Id="rId3" /></Relationships>
</file>

<file path=ppt/slides/_rels/slide28.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3.png" Id="rId2" /><Relationship Type="http://schemas.openxmlformats.org/officeDocument/2006/relationships/image" Target="/ppt/media/image34.pn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35.png" Id="rId2" /><Relationship Type="http://schemas.openxmlformats.org/officeDocument/2006/relationships/image" Target="/ppt/media/image36.png" Id="rId3" /><Relationship Type="http://schemas.openxmlformats.org/officeDocument/2006/relationships/hyperlink" Target="https://arxiv.org/pdf/2011.02260.pdf" TargetMode="External" Id="rId4" /></Relationships>
</file>

<file path=ppt/slides/_rels/slide3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5.xml" Id="rId2" /><Relationship Type="http://schemas.openxmlformats.org/officeDocument/2006/relationships/hyperlink" Target="https://github.com/yoongi0428/RecSys_PyTorch" TargetMode="External" Id="rId3" /><Relationship Type="http://schemas.openxmlformats.org/officeDocument/2006/relationships/hyperlink" Target="https://github.com/hyunjoonbok/Recommendation_System-PyTorch" TargetMode="External" Id="rId4" /><Relationship Type="http://schemas.openxmlformats.org/officeDocument/2006/relationships/hyperlink" Target="https://github.com/facebookresearch/dlrm" TargetMode="External" Id="rId5" /></Relationships>
</file>

<file path=ppt/slides/_rels/slide3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pn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png"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xml" Id="rId2" /></Relationships>
</file>

<file path=ppt/slides/_rels/slide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2.xml" Id="rId2" /><Relationship Type="http://schemas.openxmlformats.org/officeDocument/2006/relationships/image" Target="/ppt/media/image3.pn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github.com/rixwew/pytorch-fm" TargetMode="External"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4.png" Id="rId2" /><Relationship Type="http://schemas.openxmlformats.org/officeDocument/2006/relationships/image" Target="/ppt/media/image5.png" Id="rId3"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p:nvPr>
        </p:nvSpPr>
        <p:spPr>
          <a:xfrm>
            <a:off x="1524000" y="1470233"/>
            <a:ext cx="9144000" cy="2387600"/>
          </a:xfrm>
        </p:spPr>
        <p:txBody>
          <a:bodyPr anchor="b">
            <a:normAutofit/>
          </a:bodyPr>
          <a:lstStyle/>
          <a:p>
            <a:pPr/>
            <a:r>
              <a:rPr sz="6000">
                <a:solidFill>
                  <a:srgbClr val="000000"/>
                </a:solidFill>
                <a:latin typeface="微软雅黑"/>
                <a:ea typeface="微软雅黑"/>
              </a:rPr>
              <a:t>应用统计</a:t>
            </a:r>
            <a:r>
              <a:rPr sz="6000">
                <a:solidFill>
                  <a:srgbClr val="000000"/>
                </a:solidFill>
                <a:latin typeface="微软雅黑"/>
                <a:ea typeface="微软雅黑"/>
              </a:rPr>
              <a:t>与深度学习实验课</a:t>
            </a:r>
          </a:p>
        </p:txBody>
      </p:sp>
      <p:sp>
        <p:nvSpPr>
          <p:cNvPr id="3" name="副标题 2"/>
          <p:cNvSpPr/>
          <p:nvPr>
            <p:ph type="subTitle" idx="1"/>
          </p:nvPr>
        </p:nvSpPr>
        <p:spPr>
          <a:xfrm>
            <a:off x="1524000" y="3949908"/>
            <a:ext cx="9144000" cy="1655762"/>
          </a:xfrm>
        </p:spPr>
        <p:txBody>
          <a:bodyPr>
            <a:normAutofit/>
          </a:bodyPr>
          <a:lstStyle/>
          <a:p>
            <a:pPr/>
            <a:r>
              <a:rPr sz="2400" b="1">
                <a:solidFill>
                  <a:srgbClr val="000000"/>
                </a:solidFill>
                <a:latin typeface="SimSun"/>
                <a:ea typeface="SimSun"/>
              </a:rPr>
              <a:t>高婷</a:t>
            </a:r>
          </a:p>
          <a:p>
            <a:pPr/>
            <a:r>
              <a:rPr sz="2400" b="1">
                <a:solidFill>
                  <a:srgbClr val="000000"/>
                </a:solidFill>
                <a:latin typeface="SimSun"/>
                <a:ea typeface="SimSun"/>
              </a:rPr>
              <a:t>2021年10月9日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491778" y="122945"/>
            <a:ext cx="7048820" cy="641350"/>
          </a:xfrm>
          <a:prstGeom prst="rect">
            <a:avLst/>
          </a:prstGeom>
          <a:ln w="12700">
            <a:prstDash val="solid"/>
          </a:ln>
        </p:spPr>
        <p:txBody>
          <a:bodyPr>
            <a:spAutoFit/>
          </a:bodyPr>
          <a:lstStyle/>
          <a:p>
            <a:pPr/>
            <a:r>
              <a:rPr sz="2800" b="1"/>
              <a:t>1. </a:t>
            </a:r>
            <a:r>
              <a:rPr sz="2800" b="1"/>
              <a:t>Matrix Factorization </a:t>
            </a:r>
          </a:p>
        </p:txBody>
      </p:sp>
      <p:pic>
        <p:nvPicPr>
          <p:cNvPr id="4" name=""/>
          <p:cNvPicPr/>
          <p:nvPr/>
        </p:nvPicPr>
        <p:blipFill>
          <a:blip r:embed="rId3"/>
          <a:stretch/>
        </p:blipFill>
        <p:spPr>
          <a:xfrm rot="0" flipH="0" flipV="0">
            <a:off x="327852" y="899800"/>
            <a:ext cx="6167718" cy="1953695"/>
          </a:xfrm>
          <a:prstGeom prst="rect">
            <a:avLst/>
          </a:prstGeom>
        </p:spPr>
      </p:pic>
      <p:pic>
        <p:nvPicPr>
          <p:cNvPr id="5" name=""/>
          <p:cNvPicPr/>
          <p:nvPr/>
        </p:nvPicPr>
        <p:blipFill>
          <a:blip r:embed="rId4"/>
          <a:stretch/>
        </p:blipFill>
        <p:spPr>
          <a:xfrm rot="0" flipH="0" flipV="0">
            <a:off x="64" y="2853495"/>
            <a:ext cx="6873950" cy="3943033"/>
          </a:xfrm>
          <a:prstGeom prst="rect">
            <a:avLst/>
          </a:prstGeom>
        </p:spPr>
      </p:pic>
      <p:pic>
        <p:nvPicPr>
          <p:cNvPr id="6" name=""/>
          <p:cNvPicPr/>
          <p:nvPr/>
        </p:nvPicPr>
        <p:blipFill>
          <a:blip r:embed="rId5"/>
          <a:stretch/>
        </p:blipFill>
        <p:spPr>
          <a:xfrm rot="0" flipH="0" flipV="0">
            <a:off x="4549652" y="5325230"/>
            <a:ext cx="7642412" cy="1020181"/>
          </a:xfrm>
          <a:prstGeom prst="rect">
            <a:avLst/>
          </a:prstGeom>
          <a:ln>
            <a:solidFill>
              <a:srgbClr val="FF0000"/>
            </a:solidFill>
          </a:ln>
        </p:spPr>
      </p:pic>
      <p:pic>
        <p:nvPicPr>
          <p:cNvPr id="7" name=""/>
          <p:cNvPicPr/>
          <p:nvPr/>
        </p:nvPicPr>
        <p:blipFill>
          <a:blip r:embed="rId6"/>
          <a:stretch/>
        </p:blipFill>
        <p:spPr>
          <a:xfrm rot="0" flipH="0" flipV="0">
            <a:off x="7167709" y="4136917"/>
            <a:ext cx="4495586" cy="965495"/>
          </a:xfrm>
          <a:prstGeom prst="rect">
            <a:avLst/>
          </a:prstGeom>
          <a:ln w="12700">
            <a:solidFill>
              <a:srgbClr val="FF0000"/>
            </a:solidFill>
            <a:prstDash val="soli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592311" y="78254"/>
            <a:ext cx="10003331" cy="1120655"/>
          </a:xfrm>
        </p:spPr>
        <p:txBody>
          <a:bodyPr anchor="ctr">
            <a:normAutofit/>
          </a:bodyPr>
          <a:lstStyle/>
          <a:p>
            <a:pPr/>
            <a:r>
              <a:rPr sz="2800" b="1">
                <a:solidFill>
                  <a:srgbClr val="000000"/>
                </a:solidFill>
                <a:latin typeface="微软雅黑"/>
                <a:ea typeface="微软雅黑"/>
              </a:rPr>
              <a:t>1. </a:t>
            </a:r>
            <a:r>
              <a:rPr sz="2800" b="1">
                <a:solidFill>
                  <a:srgbClr val="000000"/>
                </a:solidFill>
                <a:latin typeface="微软雅黑"/>
                <a:ea typeface="微软雅黑"/>
              </a:rPr>
              <a:t>Matrix Factorization </a:t>
            </a:r>
          </a:p>
        </p:txBody>
      </p:sp>
      <p:pic>
        <p:nvPicPr>
          <p:cNvPr id="3" name=""/>
          <p:cNvPicPr/>
          <p:nvPr/>
        </p:nvPicPr>
        <p:blipFill>
          <a:blip r:embed="rId2"/>
          <a:stretch/>
        </p:blipFill>
        <p:spPr>
          <a:xfrm rot="0" flipH="0" flipV="0">
            <a:off x="2226056" y="3232037"/>
            <a:ext cx="8575442" cy="3235784"/>
          </a:xfrm>
          <a:prstGeom prst="rect">
            <a:avLst/>
          </a:prstGeom>
        </p:spPr>
      </p:pic>
      <p:pic>
        <p:nvPicPr>
          <p:cNvPr id="4" name=""/>
          <p:cNvPicPr/>
          <p:nvPr/>
        </p:nvPicPr>
        <p:blipFill>
          <a:blip r:embed="rId3"/>
          <a:stretch/>
        </p:blipFill>
        <p:spPr>
          <a:xfrm rot="0" flipH="0" flipV="0">
            <a:off x="4952360" y="227194"/>
            <a:ext cx="4008504" cy="28084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767862" y="64"/>
            <a:ext cx="10515600" cy="938701"/>
          </a:xfrm>
        </p:spPr>
        <p:txBody>
          <a:bodyPr anchor="ctr">
            <a:normAutofit/>
          </a:bodyPr>
          <a:lstStyle/>
          <a:p>
            <a:pPr/>
            <a:r>
              <a:rPr sz="2800" b="1"/>
              <a:t>2. </a:t>
            </a:r>
            <a:r>
              <a:rPr sz="2800" b="1"/>
              <a:t>Autorec: </a:t>
            </a:r>
            <a:r>
              <a:rPr sz="2800" b="1">
                <a:hlinkClick r:id="rId5"/>
              </a:rPr>
              <a:t>Autoencoder CF</a:t>
            </a:r>
          </a:p>
        </p:txBody>
      </p:sp>
      <p:pic>
        <p:nvPicPr>
          <p:cNvPr id="3" name=""/>
          <p:cNvPicPr/>
          <p:nvPr/>
        </p:nvPicPr>
        <p:blipFill>
          <a:blip r:embed="rId3"/>
          <a:stretch/>
        </p:blipFill>
        <p:spPr>
          <a:xfrm rot="0" flipH="0" flipV="0">
            <a:off x="2382595" y="770434"/>
            <a:ext cx="5536088" cy="4509103"/>
          </a:xfrm>
          <a:prstGeom prst="rect">
            <a:avLst/>
          </a:prstGeom>
          <a:blipFill>
            <a:blip r:embed="rId2"/>
            <a:stretch/>
          </a:blipFill>
        </p:spPr>
      </p:pic>
      <p:pic>
        <p:nvPicPr>
          <p:cNvPr id="4" name=""/>
          <p:cNvPicPr/>
          <p:nvPr/>
        </p:nvPicPr>
        <p:blipFill>
          <a:blip r:embed="rId4"/>
          <a:stretch/>
        </p:blipFill>
        <p:spPr>
          <a:xfrm rot="0" flipH="0" flipV="0">
            <a:off x="1805459" y="5383146"/>
            <a:ext cx="7031892" cy="1128866"/>
          </a:xfrm>
          <a:prstGeom prst="rect">
            <a:avLst/>
          </a:prstGeom>
        </p:spPr>
      </p:pic>
      <p:sp>
        <p:nvSpPr>
          <p:cNvPr id="5" name=""/>
          <p:cNvSpPr txBox="1"/>
          <p:nvPr/>
        </p:nvSpPr>
        <p:spPr>
          <a:xfrm rot="0" flipH="0" flipV="0">
            <a:off x="8231298" y="1370698"/>
            <a:ext cx="1563077" cy="800100"/>
          </a:xfrm>
          <a:prstGeom prst="rect">
            <a:avLst/>
          </a:prstGeom>
          <a:ln w="12700">
            <a:solidFill>
              <a:srgbClr val="FF0000"/>
            </a:solidFill>
            <a:prstDash val="solid"/>
          </a:ln>
        </p:spPr>
        <p:txBody>
          <a:bodyPr>
            <a:spAutoFit/>
          </a:bodyPr>
          <a:lstStyle/>
          <a:p>
            <a:pPr/>
            <a:r>
              <a:rPr/>
              <a:t>user: 1...m</a:t>
            </a:r>
          </a:p>
          <a:p>
            <a:pPr/>
            <a:r>
              <a:rPr/>
              <a:t>iterm: 1...n</a:t>
            </a:r>
          </a:p>
        </p:txBody>
      </p:sp>
      <p:sp>
        <p:nvSpPr>
          <p:cNvPr id="6" name=""/>
          <p:cNvSpPr txBox="1"/>
          <p:nvPr/>
        </p:nvSpPr>
        <p:spPr>
          <a:xfrm>
            <a:off x="8368474" y="3871621"/>
            <a:ext cx="3559006" cy="882650"/>
          </a:xfrm>
          <a:prstGeom prst="rect">
            <a:avLst/>
          </a:prstGeom>
          <a:ln w="12700">
            <a:prstDash val="solid"/>
          </a:ln>
        </p:spPr>
        <p:txBody>
          <a:bodyPr>
            <a:spAutoFit/>
          </a:bodyPr>
          <a:lstStyle/>
          <a:p>
            <a:pPr/>
            <a:r>
              <a:rPr sz="2000">
                <a:solidFill>
                  <a:srgbClr val="FF0000"/>
                </a:solidFill>
              </a:rPr>
              <a:t>Note: backpropagation only on observable data !!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a:off x="1587564" y="426239"/>
            <a:ext cx="9017000" cy="2590800"/>
          </a:xfrm>
          <a:prstGeom prst="rect">
            <a:avLst/>
          </a:prstGeom>
        </p:spPr>
      </p:pic>
      <p:pic>
        <p:nvPicPr>
          <p:cNvPr id="4" name=""/>
          <p:cNvPicPr/>
          <p:nvPr/>
        </p:nvPicPr>
        <p:blipFill>
          <a:blip r:embed="rId3"/>
          <a:stretch/>
        </p:blipFill>
        <p:spPr>
          <a:xfrm rot="0" flipH="0" flipV="0">
            <a:off x="1587564" y="3112684"/>
            <a:ext cx="4568694" cy="2496140"/>
          </a:xfrm>
          <a:prstGeom prst="rect">
            <a:avLst/>
          </a:prstGeom>
        </p:spPr>
      </p:pic>
      <p:sp>
        <p:nvSpPr>
          <p:cNvPr id="5" name=""/>
          <p:cNvSpPr txBox="1"/>
          <p:nvPr/>
        </p:nvSpPr>
        <p:spPr>
          <a:xfrm rot="0">
            <a:off x="6492781" y="3294485"/>
            <a:ext cx="4280426" cy="1873250"/>
          </a:xfrm>
          <a:prstGeom prst="rect">
            <a:avLst/>
          </a:prstGeom>
          <a:ln w="12700">
            <a:solidFill>
              <a:srgbClr val="FF0000"/>
            </a:solidFill>
            <a:prstDash val="solid"/>
          </a:ln>
        </p:spPr>
        <p:txBody>
          <a:bodyPr>
            <a:spAutoFit/>
          </a:bodyPr>
          <a:lstStyle/>
          <a:p>
            <a:pPr marL="349758" indent="-349758">
              <a:buFont typeface="Wingdings" charset="0"/>
              <a:buChar char="l"/>
            </a:pPr>
            <a:r>
              <a:rPr/>
              <a:t>How to explain impact of depth and # of hidden layers on performance?</a:t>
            </a:r>
          </a:p>
          <a:p>
            <a:pPr marL="349758" indent="-349758">
              <a:buFont typeface="Wingdings" charset="0"/>
              <a:buChar char="l"/>
            </a:pPr>
            <a:r>
              <a:rPr/>
              <a:t>Other g</a:t>
            </a:r>
            <a:r>
              <a:rPr/>
              <a:t>enerative modeling framework?</a:t>
            </a:r>
          </a:p>
          <a:p>
            <a:pPr marL="349758" indent="-349758">
              <a:buFont typeface="Wingdings" charset="0"/>
              <a:buChar char="l"/>
            </a:pPr>
            <a:r>
              <a:rPr/>
              <a:t>More ideas?</a:t>
            </a:r>
          </a:p>
        </p:txBody>
      </p:sp>
      <p:sp>
        <p:nvSpPr>
          <p:cNvPr id="6" name=""/>
          <p:cNvSpPr/>
          <p:nvPr/>
        </p:nvSpPr>
        <p:spPr>
          <a:xfrm rot="0" flipH="0" flipV="0">
            <a:off x="138272" y="5760577"/>
            <a:ext cx="12131882" cy="882650"/>
          </a:xfrm>
        </p:spPr>
        <p:txBody>
          <a:bodyPr>
            <a:spAutoFit/>
          </a:bodyPr>
          <a:lstStyle/>
          <a:p>
            <a:pPr>
              <a:buFont typeface="微软雅黑"/>
              <a:buChar char="•"/>
            </a:pPr>
            <a:r>
              <a:rPr sz="2000" b="1">
                <a:solidFill>
                  <a:srgbClr val="000000"/>
                </a:solidFill>
                <a:highlight>
                  <a:srgbClr val="FFFFFF"/>
                </a:highlight>
                <a:latin typeface="Work Sans"/>
                <a:ea typeface="Work Sans"/>
              </a:rPr>
              <a:t>More Autoencoder-based systems include:</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4"/>
              </a:rPr>
              <a:t>DeepRec</a:t>
            </a:r>
            <a:r>
              <a:rPr sz="2000" b="1">
                <a:solidFill>
                  <a:srgbClr val="000000"/>
                </a:solidFill>
                <a:highlight>
                  <a:srgbClr val="FFFFFF"/>
                </a:highlight>
                <a:latin typeface="Work Sans"/>
                <a:ea typeface="Work Sans"/>
              </a:rPr>
              <a:t>,</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5"/>
              </a:rPr>
              <a:t>Collaborative Denoising Auto-Encoders</a:t>
            </a:r>
            <a:r>
              <a:rPr sz="2000" b="1">
                <a:solidFill>
                  <a:srgbClr val="000000"/>
                </a:solidFill>
                <a:highlight>
                  <a:srgbClr val="FFFFFF"/>
                </a:highlight>
                <a:latin typeface="Work Sans"/>
                <a:ea typeface="Work Sans"/>
              </a:rPr>
              <a:t>,</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6"/>
              </a:rPr>
              <a:t>Multinomial Variational Auto-encoder</a:t>
            </a:r>
            <a:r>
              <a:rPr sz="2000" b="1">
                <a:solidFill>
                  <a:srgbClr val="000000"/>
                </a:solidFill>
                <a:highlight>
                  <a:srgbClr val="FFFFFF"/>
                </a:highlight>
                <a:latin typeface="Work Sans"/>
                <a:ea typeface="Work Sans"/>
              </a:rPr>
              <a:t>,</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7"/>
              </a:rPr>
              <a:t>Embarrassingly Shallow Autoencoders for Sparse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lstStyle/>
          <a:p>
            <a:pPr/>
            <a:r>
              <a:rPr sz="2800"/>
              <a:t>3. Bayesian Personalized ranking(BPR) </a:t>
            </a:r>
            <a:r>
              <a:rPr sz="2800">
                <a:solidFill>
                  <a:srgbClr val="000000">
                    <a:alpha val="86667"/>
                  </a:srgbClr>
                </a:solidFill>
                <a:highlight>
                  <a:srgbClr val="FAFAFA"/>
                </a:highlight>
                <a:latin typeface="Roboto"/>
                <a:ea typeface="Roboto"/>
              </a:rPr>
              <a:t> </a:t>
            </a:r>
            <a:r>
              <a:rPr sz="2800" b="1">
                <a:solidFill>
                  <a:srgbClr val="FF6E40"/>
                </a:solidFill>
                <a:highlight>
                  <a:srgbClr val="FAFAFA"/>
                </a:highlight>
                <a:latin typeface="Roboto"/>
                <a:ea typeface="Roboto"/>
                <a:hlinkClick r:id="rId2"/>
              </a:rPr>
              <a:t>[Rendle et al., 2009]</a:t>
            </a:r>
            <a:r>
              <a:rPr sz="2800">
                <a:solidFill>
                  <a:srgbClr val="000000">
                    <a:alpha val="86667"/>
                  </a:srgbClr>
                </a:solidFill>
                <a:highlight>
                  <a:srgbClr val="FAFAFA"/>
                </a:highlight>
                <a:latin typeface="Roboto"/>
                <a:ea typeface="Roboto"/>
              </a:rPr>
              <a:t> </a:t>
            </a:r>
          </a:p>
        </p:txBody>
      </p:sp>
      <p:sp>
        <p:nvSpPr>
          <p:cNvPr id="3" name="内容占位符 2"/>
          <p:cNvSpPr/>
          <p:nvPr>
            <p:ph idx="1"/>
          </p:nvPr>
        </p:nvSpPr>
        <p:spPr/>
        <p:txBody>
          <a:bodyPr>
            <a:normAutofit/>
          </a:bodyPr>
          <a:lstStyle/>
          <a:p>
            <a:pPr marL="0" indent="0">
              <a:buNone/>
            </a:pPr>
            <a:r>
              <a:rPr sz="7385"/>
              <a:t>So far,</a:t>
            </a:r>
          </a:p>
          <a:p>
            <a:pPr/>
            <a:r>
              <a:rPr sz="7385"/>
              <a:t>O</a:t>
            </a:r>
            <a:r>
              <a:rPr sz="7385"/>
              <a:t>nly explicit feedback was considered</a:t>
            </a:r>
          </a:p>
          <a:p>
            <a:pPr/>
            <a:r>
              <a:rPr sz="7385"/>
              <a:t>Models were trained and tested on observed ratings. </a:t>
            </a:r>
            <a:r>
              <a:rPr sz="7385">
                <a:solidFill>
                  <a:srgbClr val="000000"/>
                </a:solidFill>
                <a:latin typeface="微软雅黑"/>
                <a:ea typeface="微软雅黑"/>
              </a:rPr>
              <a:t>Non-observed user-item pairs are a mixture of real negative feedback and missing values. </a:t>
            </a:r>
          </a:p>
          <a:p>
            <a:pPr/>
            <a:r>
              <a:rPr sz="7385"/>
              <a:t>Pointwise approaches , that is a single interaction at a time and train to predict individual preference. </a:t>
            </a:r>
          </a:p>
          <a:p>
            <a:pPr marL="0" indent="0">
              <a:buNone/>
            </a:pPr>
            <a:r>
              <a:rPr sz="7385"/>
              <a:t>New</a:t>
            </a:r>
            <a:r>
              <a:rPr sz="7385"/>
              <a:t>: </a:t>
            </a:r>
          </a:p>
          <a:p>
            <a:pPr marL="0" indent="0">
              <a:buNone/>
            </a:pPr>
            <a:r>
              <a:rPr sz="7385"/>
              <a:t>- Implicit feedback</a:t>
            </a:r>
          </a:p>
          <a:p>
            <a:pPr marL="0" indent="0">
              <a:buNone/>
            </a:pPr>
            <a:r>
              <a:rPr sz="7385"/>
              <a:t>- </a:t>
            </a:r>
            <a:r>
              <a:rPr sz="7385"/>
              <a:t>Pairwise approaches: Bayesian loss, Hinge loss</a:t>
            </a:r>
          </a:p>
          <a:p>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a:off x="212966" y="64"/>
            <a:ext cx="5706140" cy="6858000"/>
          </a:xfrm>
          <a:prstGeom prst="rect">
            <a:avLst/>
          </a:prstGeom>
        </p:spPr>
      </p:pic>
      <p:pic>
        <p:nvPicPr>
          <p:cNvPr id="4" name=""/>
          <p:cNvPicPr/>
          <p:nvPr/>
        </p:nvPicPr>
        <p:blipFill>
          <a:blip r:embed="rId3"/>
          <a:stretch/>
        </p:blipFill>
        <p:spPr>
          <a:xfrm rot="0">
            <a:off x="7452270" y="3234968"/>
            <a:ext cx="3251200" cy="965200"/>
          </a:xfrm>
          <a:prstGeom prst="rect">
            <a:avLst/>
          </a:prstGeom>
        </p:spPr>
      </p:pic>
      <p:pic>
        <p:nvPicPr>
          <p:cNvPr id="5" name=""/>
          <p:cNvPicPr/>
          <p:nvPr/>
        </p:nvPicPr>
        <p:blipFill>
          <a:blip r:embed="rId4"/>
          <a:stretch/>
        </p:blipFill>
        <p:spPr>
          <a:xfrm rot="0" flipH="0" flipV="0">
            <a:off x="6595884" y="186771"/>
            <a:ext cx="4555167" cy="2823580"/>
          </a:xfrm>
          <a:prstGeom prst="rect">
            <a:avLst/>
          </a:prstGeom>
        </p:spPr>
      </p:pic>
      <p:pic>
        <p:nvPicPr>
          <p:cNvPr id="6" name=""/>
          <p:cNvPicPr/>
          <p:nvPr/>
        </p:nvPicPr>
        <p:blipFill>
          <a:blip r:embed="rId5"/>
          <a:stretch/>
        </p:blipFill>
        <p:spPr>
          <a:xfrm rot="0" flipH="0" flipV="0">
            <a:off x="6188132" y="4270192"/>
            <a:ext cx="5611146" cy="247854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a:off x="83820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a:r>
              <a:rPr sz="2800" b="1"/>
              <a:t>4. </a:t>
            </a:r>
            <a:r>
              <a:rPr sz="2800" b="1">
                <a:hlinkClick r:id="rId3"/>
              </a:rPr>
              <a:t>Neural Collaborative Filtering </a:t>
            </a:r>
            <a:r>
              <a:rPr sz="2800" b="1"/>
              <a:t> 2017</a:t>
            </a:r>
          </a:p>
        </p:txBody>
      </p:sp>
      <p:sp>
        <p:nvSpPr>
          <p:cNvPr id="3" name="内容占位符 2"/>
          <p:cNvSpPr/>
          <p:nvPr>
            <p:ph idx="1"/>
          </p:nvPr>
        </p:nvSpPr>
        <p:spPr>
          <a:xfrm rot="0" flipH="0" flipV="0">
            <a:off x="515724" y="1507912"/>
            <a:ext cx="10515600" cy="413159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marL="544068" indent="-544068">
              <a:buFont typeface="Wingdings" charset="0"/>
              <a:buChar char="l"/>
            </a:pPr>
            <a:r>
              <a:rPr/>
              <a:t>Address personalized ranking task using implicit </a:t>
            </a:r>
            <a:r>
              <a:rPr/>
              <a:t> feeback!</a:t>
            </a:r>
          </a:p>
          <a:p>
            <a:pPr marL="544068" indent="-544068">
              <a:buFont typeface="Wingdings" charset="0"/>
              <a:buChar char="l"/>
            </a:pPr>
            <a:r>
              <a:rPr/>
              <a:t>Leverage flexability and non-linearity of neural networks to place dot products of matrix factorization, aiming to enhancing modlel performance.</a:t>
            </a:r>
          </a:p>
          <a:p>
            <a:pPr marL="544068" indent="-544068">
              <a:buFont typeface="Wingdings" charset="0"/>
              <a:buChar char="l"/>
            </a:pPr>
            <a:r>
              <a:rPr/>
              <a:t>GMF(generalized matrix factorization) and MLP models interactions from two pathways</a:t>
            </a:r>
          </a:p>
          <a:p>
            <a:pPr marL="544068" indent="-544068">
              <a:buFont typeface="Wingdings" charset="0"/>
              <a:buChar char="l"/>
            </a:pPr>
            <a:r>
              <a:rPr/>
              <a:t>generate a ranked recommendation list to each user based on implicit feedback</a:t>
            </a:r>
          </a:p>
          <a:p>
            <a:pPr marL="544068" indent="-544068">
              <a:buFont typeface="Wingdings" charset="0"/>
              <a:buChar char="l"/>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a:off x="2954816" y="5534269"/>
            <a:ext cx="5080000" cy="990600"/>
          </a:xfrm>
          <a:prstGeom prst="rect">
            <a:avLst/>
          </a:prstGeom>
        </p:spPr>
      </p:pic>
      <p:pic>
        <p:nvPicPr>
          <p:cNvPr id="4" name=""/>
          <p:cNvPicPr/>
          <p:nvPr/>
        </p:nvPicPr>
        <p:blipFill>
          <a:blip r:embed="rId4"/>
          <a:stretch/>
        </p:blipFill>
        <p:spPr>
          <a:xfrm rot="0">
            <a:off x="1647243" y="64"/>
            <a:ext cx="8128000" cy="5461000"/>
          </a:xfrm>
          <a:prstGeom prst="rect">
            <a:avLst/>
          </a:prstGeom>
          <a:blipFill>
            <a:blip r:embed="rId3"/>
            <a:stretch/>
          </a:blip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439417" y="741034"/>
            <a:ext cx="11512173" cy="3067388"/>
          </a:xfrm>
          <a:prstGeom prst="rect">
            <a:avLst/>
          </a:prstGeom>
        </p:spPr>
      </p:pic>
      <p:sp>
        <p:nvSpPr>
          <p:cNvPr id="4" name=""/>
          <p:cNvSpPr txBox="1"/>
          <p:nvPr/>
        </p:nvSpPr>
        <p:spPr>
          <a:xfrm>
            <a:off x="1779503" y="4400662"/>
            <a:ext cx="9234178" cy="1276350"/>
          </a:xfrm>
          <a:prstGeom prst="rect">
            <a:avLst/>
          </a:prstGeom>
          <a:ln w="12700">
            <a:prstDash val="solid"/>
          </a:ln>
        </p:spPr>
        <p:txBody>
          <a:bodyPr>
            <a:spAutoFit/>
          </a:bodyPr>
          <a:lstStyle/>
          <a:p>
            <a:pPr marL="349758" indent="-349758">
              <a:buFont typeface="Wingdings" charset="0"/>
              <a:buChar char="l"/>
            </a:pPr>
            <a:r>
              <a:rPr sz="2000"/>
              <a:t>Does</a:t>
            </a:r>
            <a:r>
              <a:rPr sz="2000"/>
              <a:t> deeper network help more on the performance?</a:t>
            </a:r>
          </a:p>
          <a:p>
            <a:pPr marL="349758" indent="-349758">
              <a:buFont typeface="Wingdings" charset="0"/>
              <a:buChar char="l"/>
            </a:pPr>
            <a:r>
              <a:rPr sz="2000"/>
              <a:t>How to find optimal factorial dimension?</a:t>
            </a:r>
          </a:p>
          <a:p>
            <a:pPr marL="349758" indent="-349758">
              <a:buFont typeface="Wingdings" charset="0"/>
              <a:buChar char="l"/>
            </a:pPr>
            <a:r>
              <a:rPr sz="2000"/>
              <a:t>More ideas?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517830" y="1147120"/>
            <a:ext cx="11072987" cy="5710944"/>
          </a:xfrm>
          <a:prstGeom prst="rect">
            <a:avLst/>
          </a:prstGeom>
        </p:spPr>
      </p:pic>
      <p:sp>
        <p:nvSpPr>
          <p:cNvPr id="4" name="标题 1"/>
          <p:cNvSpPr/>
          <p:nvPr/>
        </p:nvSpPr>
        <p:spPr>
          <a:xfrm rot="0" flipH="0" flipV="0">
            <a:off x="309159" y="28462"/>
            <a:ext cx="11044641" cy="820569"/>
          </a:xfrm>
          <a:prstGeom prst="rect">
            <a:avLst/>
          </a:prstGeom>
        </p:spPr>
        <p:txBody>
          <a:bodyPr vert="horz" lIns="91440" tIns="45720" rIns="91440" bIns="45720" anchor="ctr"/>
          <a:lstStyle>
            <a:lvl1pPr lvl="0" algn="l" defTabSz="914400">
              <a:lnSpc>
                <a:spcPct val="130000"/>
              </a:lnSpc>
              <a:spcBef>
                <a:spcPct val="0"/>
              </a:spcBef>
              <a:buNone/>
              <a:defRPr sz="4400" kern="1200">
                <a:solidFill>
                  <a:schemeClr val="tx1"/>
                </a:solidFill>
                <a:latin typeface="微软雅黑"/>
                <a:ea typeface="微软雅黑"/>
              </a:defRPr>
            </a:lvl1pPr>
          </a:lstStyle>
          <a:p>
            <a:pPr/>
            <a:r>
              <a:rPr sz="3200" b="1"/>
              <a:t>5. </a:t>
            </a:r>
            <a:r>
              <a:rPr sz="3200" b="1">
                <a:hlinkClick r:id="rId3"/>
              </a:rPr>
              <a:t>Sequential aware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Recap</a:t>
            </a:r>
          </a:p>
        </p:txBody>
      </p:sp>
      <p:sp>
        <p:nvSpPr>
          <p:cNvPr id="3" name="内容占位符 2"/>
          <p:cNvSpPr/>
          <p:nvPr>
            <p:ph idx="1"/>
          </p:nvPr>
        </p:nvSpPr>
        <p:spPr>
          <a:xfrm rot="0">
            <a:off x="831850" y="1825625"/>
            <a:ext cx="10515600" cy="4351338"/>
          </a:xfrm>
        </p:spPr>
        <p:txBody>
          <a:bodyPr>
            <a:normAutofit/>
          </a:bodyPr>
          <a:lstStyle/>
          <a:p>
            <a:pPr marL="349758" indent="-349758">
              <a:lnSpc>
                <a:spcPct val="150000"/>
              </a:lnSpc>
              <a:buFont typeface="Wingdings" charset="0"/>
              <a:buChar char="l"/>
            </a:pPr>
            <a:r>
              <a:rPr sz="2000">
                <a:solidFill>
                  <a:srgbClr val="000000"/>
                </a:solidFill>
                <a:latin typeface="微软雅黑"/>
                <a:ea typeface="微软雅黑"/>
              </a:rPr>
              <a:t>Data manipulation tools</a:t>
            </a:r>
          </a:p>
          <a:p>
            <a:pPr marL="349758" indent="-349758">
              <a:lnSpc>
                <a:spcPct val="150000"/>
              </a:lnSpc>
              <a:buFont typeface="Wingdings" charset="0"/>
              <a:buChar char="l"/>
            </a:pPr>
            <a:r>
              <a:rPr sz="2000">
                <a:solidFill>
                  <a:srgbClr val="000000"/>
                </a:solidFill>
                <a:latin typeface="微软雅黑"/>
                <a:ea typeface="微软雅黑"/>
              </a:rPr>
              <a:t>D</a:t>
            </a:r>
            <a:r>
              <a:rPr sz="2000">
                <a:solidFill>
                  <a:srgbClr val="000000"/>
                </a:solidFill>
                <a:latin typeface="微软雅黑"/>
                <a:ea typeface="微软雅黑"/>
              </a:rPr>
              <a:t>eep Learning Basics:  </a:t>
            </a:r>
          </a:p>
          <a:p>
            <a:pPr marL="0" indent="0">
              <a:lnSpc>
                <a:spcPct val="150000"/>
              </a:lnSpc>
              <a:buNone/>
            </a:pPr>
            <a:r>
              <a:rPr sz="1800">
                <a:solidFill>
                  <a:srgbClr val="000000"/>
                </a:solidFill>
                <a:latin typeface="微软雅黑"/>
                <a:ea typeface="微软雅黑"/>
              </a:rPr>
              <a:t>     </a:t>
            </a:r>
            <a:r>
              <a:rPr sz="1800">
                <a:solidFill>
                  <a:srgbClr val="000000"/>
                </a:solidFill>
                <a:latin typeface="微软雅黑"/>
                <a:ea typeface="微软雅黑"/>
              </a:rPr>
              <a:t>Linear Regression,</a:t>
            </a:r>
            <a:r>
              <a:rPr sz="1800">
                <a:solidFill>
                  <a:srgbClr val="0188FB"/>
                </a:solidFill>
                <a:latin typeface="微软雅黑"/>
                <a:ea typeface="微软雅黑"/>
              </a:rPr>
              <a:t>  </a:t>
            </a:r>
            <a:r>
              <a:rPr sz="1800">
                <a:solidFill>
                  <a:srgbClr val="000000"/>
                </a:solidFill>
                <a:latin typeface="微软雅黑"/>
                <a:ea typeface="微软雅黑"/>
              </a:rPr>
              <a:t>Multi-class classification, </a:t>
            </a:r>
            <a:r>
              <a:rPr sz="1800">
                <a:solidFill>
                  <a:srgbClr val="000000"/>
                </a:solidFill>
                <a:latin typeface="微软雅黑"/>
                <a:ea typeface="微软雅黑"/>
              </a:rPr>
              <a:t>Customize MLP</a:t>
            </a:r>
          </a:p>
          <a:p>
            <a:pPr marL="0" indent="0">
              <a:lnSpc>
                <a:spcPct val="150000"/>
              </a:lnSpc>
              <a:buNone/>
            </a:pPr>
            <a:r>
              <a:rPr sz="1800">
                <a:solidFill>
                  <a:srgbClr val="000000"/>
                </a:solidFill>
                <a:latin typeface="微软雅黑"/>
                <a:ea typeface="微软雅黑"/>
              </a:rPr>
              <a:t>     </a:t>
            </a:r>
            <a:r>
              <a:rPr sz="1800">
                <a:solidFill>
                  <a:srgbClr val="000000"/>
                </a:solidFill>
                <a:latin typeface="微软雅黑"/>
                <a:ea typeface="微软雅黑"/>
              </a:rPr>
              <a:t>Model training pipeline and tensorboard practice.</a:t>
            </a:r>
          </a:p>
          <a:p>
            <a:pPr marL="466344" indent="-466344">
              <a:buFont typeface="Wingdings" charset="0"/>
              <a:buChar char="l"/>
            </a:pPr>
            <a:r>
              <a:rPr sz="2000">
                <a:solidFill>
                  <a:srgbClr val="000000"/>
                </a:solidFill>
                <a:latin typeface="微软雅黑"/>
                <a:ea typeface="微软雅黑"/>
              </a:rPr>
              <a:t>Modern Models: </a:t>
            </a:r>
          </a:p>
          <a:p>
            <a:pPr marL="0" indent="0">
              <a:buNone/>
            </a:pPr>
            <a:r>
              <a:rPr sz="1800">
                <a:solidFill>
                  <a:srgbClr val="000000"/>
                </a:solidFill>
                <a:latin typeface="微软雅黑"/>
                <a:ea typeface="微软雅黑"/>
              </a:rPr>
              <a:t>     </a:t>
            </a:r>
            <a:r>
              <a:rPr sz="1800">
                <a:solidFill>
                  <a:srgbClr val="000000"/>
                </a:solidFill>
                <a:latin typeface="微软雅黑"/>
                <a:ea typeface="微软雅黑"/>
              </a:rPr>
              <a:t>CNN/ ResNet </a:t>
            </a:r>
          </a:p>
          <a:p>
            <a:pPr marL="0" indent="0">
              <a:buNone/>
            </a:pPr>
            <a:r>
              <a:rPr sz="1800">
                <a:solidFill>
                  <a:srgbClr val="000000"/>
                </a:solidFill>
                <a:latin typeface="微软雅黑"/>
                <a:ea typeface="微软雅黑"/>
              </a:rPr>
              <a:t>     </a:t>
            </a:r>
            <a:r>
              <a:rPr sz="1800">
                <a:solidFill>
                  <a:srgbClr val="000000"/>
                </a:solidFill>
                <a:latin typeface="微软雅黑"/>
                <a:ea typeface="微软雅黑"/>
              </a:rPr>
              <a:t>RNN, </a:t>
            </a:r>
            <a:r>
              <a:rPr sz="1800">
                <a:solidFill>
                  <a:srgbClr val="000000"/>
                </a:solidFill>
                <a:latin typeface="微软雅黑"/>
                <a:ea typeface="微软雅黑"/>
              </a:rPr>
              <a:t>LSTM </a:t>
            </a:r>
          </a:p>
          <a:p>
            <a:pPr marL="0" indent="0">
              <a:buNone/>
            </a:pPr>
            <a:r>
              <a:rPr sz="1800">
                <a:solidFill>
                  <a:srgbClr val="000000"/>
                </a:solidFill>
                <a:latin typeface="微软雅黑"/>
                <a:ea typeface="微软雅黑"/>
              </a:rPr>
              <a:t>     </a:t>
            </a:r>
            <a:r>
              <a:rPr sz="1800">
                <a:solidFill>
                  <a:srgbClr val="000000"/>
                </a:solidFill>
                <a:latin typeface="微软雅黑"/>
                <a:ea typeface="微软雅黑"/>
              </a:rPr>
              <a:t>VAE, </a:t>
            </a:r>
            <a:r>
              <a:rPr sz="1800">
                <a:solidFill>
                  <a:srgbClr val="000000"/>
                </a:solidFill>
                <a:latin typeface="微软雅黑"/>
                <a:ea typeface="微软雅黑"/>
              </a:rPr>
              <a:t>GAN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64" y="793562"/>
            <a:ext cx="6142181" cy="4164698"/>
          </a:xfrm>
          <a:prstGeom prst="rect">
            <a:avLst/>
          </a:prstGeom>
        </p:spPr>
      </p:pic>
      <p:pic>
        <p:nvPicPr>
          <p:cNvPr id="4" name=""/>
          <p:cNvPicPr/>
          <p:nvPr/>
        </p:nvPicPr>
        <p:blipFill>
          <a:blip r:embed="rId3"/>
          <a:stretch/>
        </p:blipFill>
        <p:spPr>
          <a:xfrm rot="0" flipH="0" flipV="0">
            <a:off x="6138234" y="841657"/>
            <a:ext cx="6053829" cy="4116604"/>
          </a:xfrm>
          <a:prstGeom prst="rect">
            <a:avLst/>
          </a:prstGeom>
        </p:spPr>
      </p:pic>
      <p:sp>
        <p:nvSpPr>
          <p:cNvPr id="5" name=""/>
          <p:cNvSpPr txBox="1"/>
          <p:nvPr/>
        </p:nvSpPr>
        <p:spPr>
          <a:xfrm rot="0" flipH="0" flipV="0">
            <a:off x="553089" y="5578982"/>
            <a:ext cx="11494627" cy="565150"/>
          </a:xfrm>
          <a:prstGeom prst="rect">
            <a:avLst/>
          </a:prstGeom>
          <a:ln w="12700">
            <a:prstDash val="solid"/>
          </a:ln>
        </p:spPr>
        <p:txBody>
          <a:bodyPr>
            <a:spAutoFit/>
          </a:bodyPr>
          <a:lstStyle/>
          <a:p>
            <a:pPr/>
            <a:r>
              <a:rPr sz="2400" b="1"/>
              <a:t>Neural collaborative filtering    vs.    Sequential aware collaborative filtering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lstStyle/>
          <a:p>
            <a:pPr/>
            <a:r>
              <a:rPr sz="3200" b="1">
                <a:hlinkClick r:id="rId3"/>
              </a:rPr>
              <a:t>Sequential aware </a:t>
            </a:r>
          </a:p>
        </p:txBody>
      </p:sp>
      <p:pic>
        <p:nvPicPr>
          <p:cNvPr id="3" name=""/>
          <p:cNvPicPr/>
          <p:nvPr/>
        </p:nvPicPr>
        <p:blipFill>
          <a:blip r:embed="rId2"/>
          <a:stretch/>
        </p:blipFill>
        <p:spPr>
          <a:xfrm rot="0">
            <a:off x="2420289" y="1954673"/>
            <a:ext cx="7543800" cy="4343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More:</a:t>
            </a:r>
          </a:p>
        </p:txBody>
      </p:sp>
      <p:sp>
        <p:nvSpPr>
          <p:cNvPr id="3" name="内容占位符 2"/>
          <p:cNvSpPr/>
          <p:nvPr>
            <p:ph idx="1"/>
          </p:nvPr>
        </p:nvSpPr>
        <p:spPr/>
        <p:txBody>
          <a:bodyPr>
            <a:normAutofit/>
          </a:bodyPr>
          <a:lstStyle/>
          <a:p>
            <a:pPr>
              <a:buFont typeface="微软雅黑"/>
              <a:buChar char="•"/>
            </a:pPr>
            <a:r>
              <a:rPr sz="2000" b="1">
                <a:solidFill>
                  <a:srgbClr val="000000"/>
                </a:solidFill>
                <a:highlight>
                  <a:srgbClr val="FFFFFF"/>
                </a:highlight>
                <a:latin typeface="Work Sans"/>
                <a:ea typeface="Work Sans"/>
              </a:rPr>
              <a:t>Sequence aware systems can be divided into different categories:</a:t>
            </a:r>
          </a:p>
          <a:p>
            <a:pPr marL="349758" algn="l">
              <a:buFont typeface="Arial" charset="0"/>
              <a:buChar char="•"/>
            </a:pPr>
            <a:r>
              <a:rPr sz="2000" b="1">
                <a:solidFill>
                  <a:srgbClr val="000000"/>
                </a:solidFill>
                <a:highlight>
                  <a:srgbClr val="FFFFFF"/>
                </a:highlight>
                <a:latin typeface="Work Sans"/>
                <a:ea typeface="Work Sans"/>
              </a:rPr>
              <a:t>Context-aware or not</a:t>
            </a:r>
          </a:p>
          <a:p>
            <a:pPr marL="349758" algn="l">
              <a:buFont typeface="Arial" charset="0"/>
              <a:buChar char="•"/>
            </a:pPr>
            <a:r>
              <a:rPr sz="2000" b="1">
                <a:solidFill>
                  <a:srgbClr val="000000"/>
                </a:solidFill>
                <a:highlight>
                  <a:srgbClr val="FFFFFF"/>
                </a:highlight>
                <a:latin typeface="Work Sans"/>
                <a:ea typeface="Work Sans"/>
              </a:rPr>
              <a:t>Short-term or Long-term</a:t>
            </a:r>
          </a:p>
          <a:p>
            <a:pPr marL="349758" algn="l">
              <a:buFont typeface="Arial" charset="0"/>
              <a:buChar char="•"/>
            </a:pPr>
            <a:r>
              <a:rPr sz="2000" b="1">
                <a:solidFill>
                  <a:srgbClr val="000000"/>
                </a:solidFill>
                <a:highlight>
                  <a:srgbClr val="FFFFFF"/>
                </a:highlight>
                <a:latin typeface="Work Sans"/>
                <a:ea typeface="Work Sans"/>
              </a:rPr>
              <a:t>Session-based or not</a:t>
            </a:r>
          </a:p>
          <a:p>
            <a:pPr>
              <a:buFont typeface="微软雅黑"/>
              <a:buChar char="•"/>
            </a:pPr>
            <a:r>
              <a:rPr sz="2000" b="1">
                <a:solidFill>
                  <a:srgbClr val="000000"/>
                </a:solidFill>
                <a:highlight>
                  <a:srgbClr val="FFFFFF"/>
                </a:highlight>
                <a:latin typeface="Work Sans"/>
                <a:ea typeface="Work Sans"/>
              </a:rPr>
              <a:t>Sequence-aware systems can model the users behavior very effectively and in many cases outperform CF-based systems. A hybrid system consisting of both approaches usually works even better.</a:t>
            </a:r>
          </a:p>
          <a:p>
            <a:pPr>
              <a:buFont typeface="微软雅黑"/>
              <a:buChar char="•"/>
            </a:pPr>
            <a:r>
              <a:rPr sz="2000" b="1">
                <a:solidFill>
                  <a:srgbClr val="000000"/>
                </a:solidFill>
                <a:highlight>
                  <a:srgbClr val="FFFFFF"/>
                </a:highlight>
                <a:latin typeface="Work Sans"/>
                <a:ea typeface="Work Sans"/>
              </a:rPr>
              <a:t>SOTA sequence-based models include:</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2"/>
              </a:rPr>
              <a:t>GRU4Rec</a:t>
            </a:r>
            <a:r>
              <a:rPr sz="2000" b="1">
                <a:solidFill>
                  <a:srgbClr val="000000"/>
                </a:solidFill>
                <a:highlight>
                  <a:srgbClr val="FFFFFF"/>
                </a:highlight>
                <a:latin typeface="Work Sans"/>
                <a:ea typeface="Work Sans"/>
              </a:rPr>
              <a:t>,</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3"/>
              </a:rPr>
              <a:t>BERT4Rec</a:t>
            </a:r>
            <a:r>
              <a:rPr sz="2000" b="1">
                <a:solidFill>
                  <a:srgbClr val="000000"/>
                </a:solidFill>
                <a:highlight>
                  <a:srgbClr val="FFFFFF"/>
                </a:highlight>
                <a:latin typeface="Work Sans"/>
                <a:ea typeface="Work Sans"/>
              </a:rPr>
              <a:t>,</a:t>
            </a:r>
            <a:r>
              <a:rPr sz="2000" b="1">
                <a:solidFill>
                  <a:srgbClr val="000000"/>
                </a:solidFill>
                <a:highlight>
                  <a:srgbClr val="FFFFFF"/>
                </a:highlight>
                <a:latin typeface="Work Sans"/>
                <a:ea typeface="Work Sans"/>
              </a:rPr>
              <a:t> </a:t>
            </a:r>
            <a:r>
              <a:rPr sz="2000" b="1">
                <a:solidFill>
                  <a:srgbClr val="1A73E8"/>
                </a:solidFill>
                <a:highlight>
                  <a:srgbClr val="FFFFFF"/>
                </a:highlight>
                <a:latin typeface="Work Sans"/>
                <a:ea typeface="Work Sans"/>
                <a:hlinkClick r:id="rId4"/>
              </a:rPr>
              <a:t>SASRec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sz="3200" b="1"/>
              <a:t>6</a:t>
            </a:r>
            <a:r>
              <a:rPr sz="3200" b="1"/>
              <a:t>. </a:t>
            </a:r>
            <a:r>
              <a:rPr sz="3200" b="1"/>
              <a:t>Factorization Machines </a:t>
            </a:r>
            <a:r>
              <a:rPr sz="3200" b="1">
                <a:solidFill>
                  <a:srgbClr val="000000">
                    <a:alpha val="86667"/>
                  </a:srgbClr>
                </a:solidFill>
                <a:highlight>
                  <a:srgbClr val="FAFAFA"/>
                </a:highlight>
                <a:latin typeface="Roboto"/>
                <a:ea typeface="Roboto"/>
              </a:rPr>
              <a:t> </a:t>
            </a:r>
            <a:r>
              <a:rPr sz="3200" b="1">
                <a:solidFill>
                  <a:srgbClr val="FF6E40"/>
                </a:solidFill>
                <a:highlight>
                  <a:srgbClr val="FAFAFA"/>
                </a:highlight>
                <a:latin typeface="Roboto"/>
                <a:ea typeface="Roboto"/>
                <a:hlinkClick r:id="rId2"/>
              </a:rPr>
              <a:t>[Rendle, 2010]</a:t>
            </a:r>
            <a:r>
              <a:rPr sz="3200" b="1">
                <a:solidFill>
                  <a:srgbClr val="000000">
                    <a:alpha val="86667"/>
                  </a:srgbClr>
                </a:solidFill>
                <a:highlight>
                  <a:srgbClr val="FAFAFA"/>
                </a:highlight>
                <a:latin typeface="Roboto"/>
                <a:ea typeface="Roboto"/>
              </a:rPr>
              <a:t>,</a:t>
            </a:r>
          </a:p>
        </p:txBody>
      </p:sp>
      <p:sp>
        <p:nvSpPr>
          <p:cNvPr id="3" name=""/>
          <p:cNvSpPr txBox="0"/>
          <p:nvPr>
            <p:ph idx="1"/>
          </p:nvPr>
        </p:nvSpPr>
        <p:spPr>
          <a:prstGeom prst="rect">
            <a:avLst/>
          </a:prstGeom>
        </p:spPr>
        <p:txBody>
          <a:bodyPr>
            <a:normAutofit/>
          </a:bodyPr>
          <a:lstStyle/>
          <a:p>
            <a:pPr/>
            <a:r>
              <a:rPr/>
              <a:t> The strengths of factorization machines over the linear regression and matrix factorization are:</a:t>
            </a:r>
          </a:p>
          <a:p>
            <a:pPr marL="0" indent="0">
              <a:buNone/>
            </a:pPr>
            <a:r>
              <a:rPr/>
              <a:t>(1) it can model  𝜒 -way variable interactions, where  𝜒  is the number of polynomial order and is usually set to two.</a:t>
            </a:r>
          </a:p>
          <a:p>
            <a:pPr marL="0" indent="0">
              <a:buNone/>
            </a:pPr>
            <a:r>
              <a:rPr/>
              <a:t>(2) A fast optimization algorithm associated with factorization machines can reduce the polynomial computation time to linear complexity, making it extremely efficient especially for high dimensional sparse inputs.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2194620" y="241976"/>
            <a:ext cx="8115375" cy="2006549"/>
          </a:xfrm>
          <a:prstGeom prst="rect">
            <a:avLst/>
          </a:prstGeom>
        </p:spPr>
      </p:pic>
      <p:pic>
        <p:nvPicPr>
          <p:cNvPr id="4" name=""/>
          <p:cNvPicPr/>
          <p:nvPr/>
        </p:nvPicPr>
        <p:blipFill>
          <a:blip r:embed="rId3"/>
          <a:stretch/>
        </p:blipFill>
        <p:spPr>
          <a:xfrm rot="0">
            <a:off x="156308" y="2248525"/>
            <a:ext cx="12192000" cy="1280000"/>
          </a:xfrm>
          <a:prstGeom prst="rect">
            <a:avLst/>
          </a:prstGeom>
        </p:spPr>
      </p:pic>
      <p:pic>
        <p:nvPicPr>
          <p:cNvPr id="5" name=""/>
          <p:cNvPicPr/>
          <p:nvPr/>
        </p:nvPicPr>
        <p:blipFill>
          <a:blip r:embed="rId4"/>
          <a:stretch/>
        </p:blipFill>
        <p:spPr>
          <a:xfrm rot="0" flipH="0" flipV="0">
            <a:off x="1466951" y="3520064"/>
            <a:ext cx="9258225" cy="3338000"/>
          </a:xfrm>
          <a:prstGeom prst="rect">
            <a:avLst/>
          </a:prstGeom>
          <a:ln w="12700">
            <a:solidFill>
              <a:srgbClr val="FF0000"/>
            </a:solidFill>
            <a:prstDash val="soli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sz="3200" b="1"/>
              <a:t>7</a:t>
            </a:r>
            <a:r>
              <a:rPr sz="3200" b="1"/>
              <a:t>. Deep Factorization Machine </a:t>
            </a:r>
            <a:r>
              <a:rPr sz="3200" b="1">
                <a:solidFill>
                  <a:srgbClr val="000000">
                    <a:alpha val="86667"/>
                  </a:srgbClr>
                </a:solidFill>
                <a:highlight>
                  <a:srgbClr val="FAFAFA"/>
                </a:highlight>
                <a:latin typeface="Roboto"/>
                <a:ea typeface="Roboto"/>
                <a:hlinkClick r:id="rId2"/>
              </a:rPr>
              <a:t> </a:t>
            </a:r>
            <a:r>
              <a:rPr sz="3200" b="1">
                <a:solidFill>
                  <a:srgbClr val="FF6E40"/>
                </a:solidFill>
                <a:highlight>
                  <a:srgbClr val="FAFAFA"/>
                </a:highlight>
                <a:latin typeface="Roboto"/>
                <a:ea typeface="Roboto"/>
                <a:hlinkClick r:id="rId2"/>
              </a:rPr>
              <a:t>[Guo et al., 2017]</a:t>
            </a:r>
            <a:r>
              <a:rPr sz="3200" b="1">
                <a:solidFill>
                  <a:srgbClr val="000000">
                    <a:alpha val="86667"/>
                  </a:srgbClr>
                </a:solidFill>
                <a:highlight>
                  <a:srgbClr val="FAFAFA"/>
                </a:highlight>
                <a:latin typeface="Roboto"/>
                <a:ea typeface="Roboto"/>
                <a:hlinkClick r:id="rId2"/>
              </a:rPr>
              <a:t> </a:t>
            </a:r>
          </a:p>
        </p:txBody>
      </p:sp>
      <p:sp>
        <p:nvSpPr>
          <p:cNvPr id="3" name=""/>
          <p:cNvSpPr txBox="1"/>
          <p:nvPr/>
        </p:nvSpPr>
        <p:spPr>
          <a:xfrm>
            <a:off x="721420" y="1827598"/>
            <a:ext cx="10220118" cy="2832100"/>
          </a:xfrm>
          <a:prstGeom prst="rect">
            <a:avLst/>
          </a:prstGeom>
          <a:ln w="12700">
            <a:prstDash val="solid"/>
          </a:ln>
        </p:spPr>
        <p:txBody>
          <a:bodyPr>
            <a:spAutoFit/>
          </a:bodyPr>
          <a:lstStyle/>
          <a:p>
            <a:pPr marL="310896" indent="-310896">
              <a:lnSpc>
                <a:spcPct val="150000"/>
              </a:lnSpc>
              <a:buFont typeface="Wingdings" charset="0"/>
              <a:buChar char="l"/>
            </a:pPr>
            <a:r>
              <a:rPr sz="2000">
                <a:solidFill>
                  <a:srgbClr val="000000">
                    <a:alpha val="86667"/>
                  </a:srgbClr>
                </a:solidFill>
                <a:highlight>
                  <a:srgbClr val="FAFAFA"/>
                </a:highlight>
                <a:latin typeface="微软雅黑"/>
                <a:ea typeface="微软雅黑"/>
              </a:rPr>
              <a:t>Modeling higher degrees of feature combinations with factorization machines is possible theoretically but it is usually not adopted due to numerical instability and high computational complexity.</a:t>
            </a:r>
          </a:p>
          <a:p>
            <a:pPr marL="310896" indent="-310896">
              <a:lnSpc>
                <a:spcPct val="150000"/>
              </a:lnSpc>
              <a:buFont typeface="Wingdings" charset="0"/>
              <a:buChar char="l"/>
            </a:pPr>
            <a:r>
              <a:rPr sz="2000">
                <a:solidFill>
                  <a:srgbClr val="000000">
                    <a:alpha val="86667"/>
                  </a:srgbClr>
                </a:solidFill>
                <a:highlight>
                  <a:srgbClr val="FAFAFA"/>
                </a:highlight>
                <a:latin typeface="微软雅黑"/>
                <a:ea typeface="微软雅黑"/>
              </a:rPr>
              <a:t>One effective solution is using deep neural networks. Adding nonlinear transformation layers to factorization machines gives it the capability to model both low-order feature combinations and high-order feature combinations.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316523" y="1137599"/>
            <a:ext cx="11664462" cy="2936508"/>
          </a:xfrm>
          <a:prstGeom prst="rect">
            <a:avLst/>
          </a:prstGeom>
        </p:spPr>
      </p:pic>
      <p:sp>
        <p:nvSpPr>
          <p:cNvPr id="4" name="标题 1"/>
          <p:cNvSpPr/>
          <p:nvPr/>
        </p:nvSpPr>
        <p:spPr>
          <a:xfrm rot="0" flipH="0" flipV="0">
            <a:off x="381301" y="365125"/>
            <a:ext cx="10972499" cy="772474"/>
          </a:xfrm>
          <a:prstGeom prst="rect">
            <a:avLst/>
          </a:prstGeom>
        </p:spPr>
        <p:txBody>
          <a:bodyPr vert="horz" lIns="91440" tIns="45720" rIns="91440" bIns="45720" anchor="ctr"/>
          <a:lstStyle>
            <a:lvl1pPr lvl="0" algn="l" defTabSz="914400">
              <a:lnSpc>
                <a:spcPct val="130000"/>
              </a:lnSpc>
              <a:spcBef>
                <a:spcPct val="0"/>
              </a:spcBef>
              <a:buNone/>
              <a:defRPr sz="4400" kern="1200">
                <a:solidFill>
                  <a:schemeClr val="tx1"/>
                </a:solidFill>
                <a:latin typeface="微软雅黑"/>
                <a:ea typeface="微软雅黑"/>
              </a:defRPr>
            </a:lvl1pPr>
          </a:lstStyle>
          <a:p>
            <a:pPr/>
            <a:r>
              <a:rPr sz="3200" b="1"/>
              <a:t>note:</a:t>
            </a:r>
            <a:r>
              <a:rPr sz="3200" b="1"/>
              <a:t> </a:t>
            </a:r>
            <a:r>
              <a:rPr sz="3200" b="1"/>
              <a:t>Wide and Deep</a:t>
            </a:r>
          </a:p>
        </p:txBody>
      </p:sp>
      <p:sp>
        <p:nvSpPr>
          <p:cNvPr id="5" name=""/>
          <p:cNvSpPr txBox="1"/>
          <p:nvPr/>
        </p:nvSpPr>
        <p:spPr>
          <a:xfrm rot="0" flipH="0" flipV="0">
            <a:off x="485606" y="4304474"/>
            <a:ext cx="11326296" cy="1993900"/>
          </a:xfrm>
          <a:prstGeom prst="rect">
            <a:avLst/>
          </a:prstGeom>
          <a:ln w="12700">
            <a:prstDash val="solid"/>
          </a:ln>
        </p:spPr>
        <p:txBody>
          <a:bodyPr>
            <a:spAutoFit/>
          </a:bodyPr>
          <a:lstStyle/>
          <a:p>
            <a:pPr/>
            <a:r>
              <a:rPr sz="2400" b="1"/>
              <a:t>Memorization and generalization:</a:t>
            </a:r>
          </a:p>
          <a:p>
            <a:pPr marL="0" indent="0">
              <a:buNone/>
            </a:pPr>
            <a:r>
              <a:rPr sz="2400" b="1">
                <a:solidFill>
                  <a:srgbClr val="000000"/>
                </a:solidFill>
                <a:highlight>
                  <a:srgbClr val="FFFFFF"/>
                </a:highlight>
                <a:latin typeface="Work Sans"/>
                <a:ea typeface="Work Sans"/>
              </a:rPr>
              <a:t>The goal is to memorize specific useful feature combinations. On the other hand, deep models are learning items and user embeddings, which makes them able to generalize in unseen pairs without manual feature engineering.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64" y="-108786"/>
            <a:ext cx="6145945" cy="4800873"/>
          </a:xfrm>
          <a:prstGeom prst="rect">
            <a:avLst/>
          </a:prstGeom>
        </p:spPr>
      </p:pic>
      <p:pic>
        <p:nvPicPr>
          <p:cNvPr id="4" name=""/>
          <p:cNvPicPr/>
          <p:nvPr/>
        </p:nvPicPr>
        <p:blipFill>
          <a:blip r:embed="rId3"/>
          <a:stretch/>
        </p:blipFill>
        <p:spPr>
          <a:xfrm rot="0" flipH="0" flipV="0">
            <a:off x="5174600" y="4252918"/>
            <a:ext cx="7017464" cy="260514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8. </a:t>
            </a:r>
            <a:r>
              <a:rPr/>
              <a:t>Deep and Cross Network (DCN)</a:t>
            </a:r>
          </a:p>
        </p:txBody>
      </p:sp>
      <p:sp>
        <p:nvSpPr>
          <p:cNvPr id="3" name="内容占位符 2"/>
          <p:cNvSpPr/>
          <p:nvPr>
            <p:ph idx="1"/>
          </p:nvPr>
        </p:nvSpPr>
        <p:spPr/>
        <p:txBody>
          <a:bodyPr>
            <a:normAutofit/>
          </a:bodyPr>
          <a:lstStyle/>
          <a:p>
            <a:pPr/>
            <a:r>
              <a:rPr sz="2000" b="1">
                <a:solidFill>
                  <a:srgbClr val="000000"/>
                </a:solidFill>
                <a:highlight>
                  <a:srgbClr val="FFFFFF"/>
                </a:highlight>
                <a:latin typeface="Work Sans"/>
                <a:ea typeface="Work Sans"/>
              </a:rPr>
              <a:t>Deep and Cross Network (DCN) is an architecture proposed by Google and is designed to</a:t>
            </a:r>
            <a:r>
              <a:rPr sz="2000" b="1">
                <a:solidFill>
                  <a:srgbClr val="000000"/>
                </a:solidFill>
                <a:highlight>
                  <a:srgbClr val="FFFFFF"/>
                </a:highlight>
                <a:latin typeface="Work Sans"/>
                <a:ea typeface="Work Sans"/>
              </a:rPr>
              <a:t> </a:t>
            </a:r>
            <a:r>
              <a:rPr sz="2000" b="1">
                <a:solidFill>
                  <a:srgbClr val="000000"/>
                </a:solidFill>
                <a:highlight>
                  <a:srgbClr val="FFFFFF"/>
                </a:highlight>
                <a:latin typeface="Work Sans"/>
                <a:ea typeface="Work Sans"/>
              </a:rPr>
              <a:t>learn explicit cross-features</a:t>
            </a:r>
            <a:r>
              <a:rPr sz="2000" b="1">
                <a:solidFill>
                  <a:srgbClr val="000000"/>
                </a:solidFill>
                <a:highlight>
                  <a:srgbClr val="FFFFFF"/>
                </a:highlight>
                <a:latin typeface="Work Sans"/>
                <a:ea typeface="Work Sans"/>
              </a:rPr>
              <a:t> </a:t>
            </a:r>
            <a:r>
              <a:rPr sz="2000" b="1">
                <a:solidFill>
                  <a:srgbClr val="000000"/>
                </a:solidFill>
                <a:highlight>
                  <a:srgbClr val="FFFFFF"/>
                </a:highlight>
                <a:latin typeface="Work Sans"/>
                <a:ea typeface="Work Sans"/>
              </a:rPr>
              <a:t>in an effective manner. As with many previous models, we have two submodules: The cross-network and the deep network. We can either stack the two networks on top of each other or combine their final prediction. The figure below follows the first approach.</a:t>
            </a:r>
          </a:p>
          <a:p>
            <a:pPr marL="0" indent="0">
              <a:buNone/>
            </a:pPr>
            <a:r>
              <a:rPr sz="2000" b="1">
                <a:solidFill>
                  <a:srgbClr val="000000"/>
                </a:solidFill>
                <a:highlight>
                  <a:srgbClr val="FFFFFF"/>
                </a:highlight>
                <a:latin typeface="Work Sans"/>
                <a:ea typeface="Work Sans"/>
              </a:rPr>
              <a:t>(</a:t>
            </a:r>
            <a:r>
              <a:rPr sz="1600" b="1">
                <a:solidFill>
                  <a:srgbClr val="000000"/>
                </a:solidFill>
                <a:highlight>
                  <a:srgbClr val="e1f5fe"/>
                </a:highlight>
                <a:latin typeface="Work Sans"/>
                <a:ea typeface="Work Sans"/>
              </a:rPr>
              <a:t>A cross-feature is a combination of 2 or more features which provides additional interaction information beyond individual features. A combination of 2 individual features is a 2nd degree cross-feature.</a:t>
            </a:r>
            <a:r>
              <a:rPr sz="2000" b="1">
                <a:solidFill>
                  <a:srgbClr val="000000"/>
                </a:solidFill>
                <a:highlight>
                  <a:srgbClr val="FFFFFF"/>
                </a:highlight>
                <a:latin typeface="Work Sans"/>
                <a:ea typeface="Work Sans"/>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81792" y="85994"/>
            <a:ext cx="6868364" cy="5804577"/>
          </a:xfrm>
          <a:prstGeom prst="rect">
            <a:avLst/>
          </a:prstGeom>
        </p:spPr>
      </p:pic>
      <p:pic>
        <p:nvPicPr>
          <p:cNvPr id="4" name=""/>
          <p:cNvPicPr/>
          <p:nvPr/>
        </p:nvPicPr>
        <p:blipFill>
          <a:blip r:embed="rId3"/>
          <a:stretch/>
        </p:blipFill>
        <p:spPr>
          <a:xfrm rot="0" flipH="0" flipV="0">
            <a:off x="6993152" y="3334528"/>
            <a:ext cx="5140514" cy="2036295"/>
          </a:xfrm>
          <a:prstGeom prst="rect">
            <a:avLst/>
          </a:prstGeom>
          <a:ln w="12700">
            <a:solidFill>
              <a:srgbClr val="FF0000"/>
            </a:solidFill>
            <a:prstDash val="soli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Today</a:t>
            </a:r>
          </a:p>
        </p:txBody>
      </p:sp>
      <p:sp>
        <p:nvSpPr>
          <p:cNvPr id="3" name="内容占位符 2"/>
          <p:cNvSpPr/>
          <p:nvPr>
            <p:ph idx="1"/>
          </p:nvPr>
        </p:nvSpPr>
        <p:spPr/>
        <p:txBody>
          <a:bodyPr>
            <a:normAutofit/>
          </a:bodyPr>
          <a:lstStyle/>
          <a:p>
            <a:pPr/>
            <a:r>
              <a:rPr/>
              <a:t>Recommendation System </a:t>
            </a:r>
          </a:p>
          <a:p>
            <a:pPr/>
            <a:r>
              <a:rPr/>
              <a:t>Reinforcement Learning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lstStyle/>
          <a:p>
            <a:pPr/>
            <a:r>
              <a:rPr sz="2800"/>
              <a:t>Many more: </a:t>
            </a:r>
            <a:r>
              <a:rPr sz="2800" b="1" i="1">
                <a:solidFill>
                  <a:srgbClr val="2F4858"/>
                </a:solidFill>
                <a:highlight>
                  <a:srgbClr val="FFFFFF"/>
                </a:highlight>
                <a:latin typeface="Work Sans"/>
                <a:ea typeface="Work Sans"/>
                <a:hlinkClick r:id="rId4"/>
              </a:rPr>
              <a:t>Graph Neural Networks in Recommender Systems: A Survey</a:t>
            </a:r>
          </a:p>
        </p:txBody>
      </p:sp>
      <p:pic>
        <p:nvPicPr>
          <p:cNvPr id="3" name=""/>
          <p:cNvPicPr/>
          <p:nvPr/>
        </p:nvPicPr>
        <p:blipFill>
          <a:blip r:embed="rId2"/>
          <a:stretch/>
        </p:blipFill>
        <p:spPr>
          <a:xfrm rot="0" flipH="0" flipV="0">
            <a:off x="432852" y="1758569"/>
            <a:ext cx="7743242" cy="3442358"/>
          </a:xfrm>
          <a:prstGeom prst="rect">
            <a:avLst/>
          </a:prstGeom>
        </p:spPr>
      </p:pic>
      <p:pic>
        <p:nvPicPr>
          <p:cNvPr id="4" name=""/>
          <p:cNvPicPr/>
          <p:nvPr/>
        </p:nvPicPr>
        <p:blipFill>
          <a:blip r:embed="rId3"/>
          <a:stretch/>
        </p:blipFill>
        <p:spPr>
          <a:xfrm rot="0" flipH="0" flipV="0">
            <a:off x="8408342" y="1971882"/>
            <a:ext cx="3576482" cy="41166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Conclusion</a:t>
            </a:r>
          </a:p>
        </p:txBody>
      </p:sp>
      <p:sp>
        <p:nvSpPr>
          <p:cNvPr id="3" name="内容占位符 2"/>
          <p:cNvSpPr/>
          <p:nvPr>
            <p:ph idx="1"/>
          </p:nvPr>
        </p:nvSpPr>
        <p:spPr>
          <a:xfrm rot="0" flipH="0" flipV="0">
            <a:off x="790105" y="1645946"/>
            <a:ext cx="10515600" cy="4543716"/>
          </a:xfrm>
        </p:spPr>
        <p:txBody>
          <a:bodyPr/>
          <a:lstStyle/>
          <a:p>
            <a:pPr marL="0" indent="0">
              <a:buFont typeface="微软雅黑"/>
              <a:buChar char="•"/>
            </a:pPr>
            <a:r>
              <a:rPr sz="2000" b="1">
                <a:solidFill>
                  <a:srgbClr val="000000"/>
                </a:solidFill>
                <a:highlight>
                  <a:srgbClr val="FFFFFF"/>
                </a:highlight>
                <a:latin typeface="Work Sans"/>
                <a:ea typeface="Work Sans"/>
              </a:rPr>
              <a:t>  </a:t>
            </a:r>
            <a:r>
              <a:rPr sz="2000" b="1">
                <a:solidFill>
                  <a:srgbClr val="000000"/>
                </a:solidFill>
                <a:highlight>
                  <a:srgbClr val="FFFFFF"/>
                </a:highlight>
                <a:latin typeface="Work Sans"/>
                <a:ea typeface="Work Sans"/>
              </a:rPr>
              <a:t>Most strategies are based on a combination of low-level and high-level representation, which have been proven to work very well.</a:t>
            </a:r>
          </a:p>
          <a:p>
            <a:pPr>
              <a:lnSpc>
                <a:spcPct val="150000"/>
              </a:lnSpc>
            </a:pPr>
            <a:r>
              <a:rPr sz="2000">
                <a:latin typeface="微软雅黑"/>
                <a:ea typeface="微软雅黑"/>
                <a:hlinkClick r:id="rId3"/>
              </a:rPr>
              <a:t>https://github.com/yoongi0428/RecSys_PyTorch</a:t>
            </a:r>
          </a:p>
          <a:p>
            <a:pPr>
              <a:lnSpc>
                <a:spcPct val="150000"/>
              </a:lnSpc>
            </a:pPr>
            <a:r>
              <a:rPr sz="2000">
                <a:latin typeface="微软雅黑"/>
                <a:ea typeface="微软雅黑"/>
                <a:hlinkClick r:id="rId4"/>
              </a:rPr>
              <a:t>https://github.com/hyunjoonbok/Recommendation_System-PyTorch</a:t>
            </a:r>
            <a:r>
              <a:rPr sz="2000">
                <a:latin typeface="微软雅黑"/>
                <a:ea typeface="微软雅黑"/>
              </a:rPr>
              <a:t> </a:t>
            </a:r>
            <a:r>
              <a:rPr sz="2000">
                <a:latin typeface="微软雅黑"/>
                <a:ea typeface="微软雅黑"/>
              </a:rPr>
              <a:t> </a:t>
            </a:r>
          </a:p>
          <a:p>
            <a:pPr>
              <a:lnSpc>
                <a:spcPct val="150000"/>
              </a:lnSpc>
            </a:pPr>
            <a:r>
              <a:rPr sz="2000">
                <a:latin typeface="微软雅黑"/>
                <a:ea typeface="微软雅黑"/>
                <a:hlinkClick r:id="rId5"/>
              </a:rPr>
              <a:t>https://github.com/facebookresearch/dlrm</a:t>
            </a:r>
            <a:r>
              <a:rPr sz="2000">
                <a:latin typeface="微软雅黑"/>
                <a:ea typeface="微软雅黑"/>
              </a:rPr>
              <a:t>  </a:t>
            </a:r>
          </a:p>
          <a:p>
            <a:pPr marL="0" indent="0">
              <a:buNone/>
            </a:pPr>
            <a:endParaRPr sz="2800"/>
          </a:p>
          <a:p>
            <a:pPr/>
            <a:endParaRPr sz="2000" b="1">
              <a:solidFill>
                <a:srgbClr val="000000"/>
              </a:solidFill>
              <a:highlight>
                <a:srgbClr val="FFFFFF"/>
              </a:highlight>
              <a:latin typeface="Work Sans"/>
              <a:ea typeface="Work Sans"/>
            </a:endParaRPr>
          </a:p>
          <a:p>
            <a:pPr marL="0" indent="0">
              <a:buNone/>
            </a:pP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Reinforcement Learning </a:t>
            </a:r>
          </a:p>
        </p:txBody>
      </p:sp>
      <p:sp>
        <p:nvSpPr>
          <p:cNvPr id="3" name="内容占位符 2"/>
          <p:cNvSpPr/>
          <p:nvPr>
            <p:ph idx="1"/>
          </p:nvPr>
        </p:nvSpPr>
        <p:spPr/>
        <p:txBody>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a:off x="697424" y="278970"/>
            <a:ext cx="9508210" cy="641350"/>
          </a:xfrm>
          <a:prstGeom prst="rect">
            <a:avLst/>
          </a:prstGeom>
          <a:ln w="12700">
            <a:prstDash val="solid"/>
          </a:ln>
        </p:spPr>
        <p:txBody>
          <a:bodyPr>
            <a:spAutoFit/>
          </a:bodyPr>
          <a:lstStyle/>
          <a:p>
            <a:pPr/>
            <a:r>
              <a:rPr sz="2800" b="1"/>
              <a:t>What is a recommendation system?</a:t>
            </a:r>
          </a:p>
        </p:txBody>
      </p:sp>
      <p:sp>
        <p:nvSpPr>
          <p:cNvPr id="4" name=""/>
          <p:cNvSpPr txBox="1"/>
          <p:nvPr/>
        </p:nvSpPr>
        <p:spPr>
          <a:xfrm rot="0" flipH="0" flipV="0">
            <a:off x="697424" y="920320"/>
            <a:ext cx="10159139" cy="1155700"/>
          </a:xfrm>
          <a:prstGeom prst="rect">
            <a:avLst/>
          </a:prstGeom>
          <a:ln w="12700">
            <a:prstDash val="solid"/>
          </a:ln>
        </p:spPr>
        <p:txBody>
          <a:bodyPr>
            <a:spAutoFit/>
          </a:bodyPr>
          <a:lstStyle/>
          <a:p>
            <a:pPr marL="349758" indent="-349758">
              <a:buFont typeface="Wingdings" charset="0"/>
              <a:buChar char="l"/>
            </a:pPr>
            <a:r>
              <a:rPr/>
              <a:t>Recommendation systems are the core of online services such as Amazon, Netflix, Youtube, Spotify.... Infomation filtering system that seeks to predict the "rating" or "preference" a user would give to an item. </a:t>
            </a:r>
          </a:p>
        </p:txBody>
      </p:sp>
      <p:pic>
        <p:nvPicPr>
          <p:cNvPr id="5" name=""/>
          <p:cNvPicPr/>
          <p:nvPr/>
        </p:nvPicPr>
        <p:blipFill>
          <a:blip r:embed="rId2"/>
          <a:stretch/>
        </p:blipFill>
        <p:spPr>
          <a:xfrm rot="0" flipH="0" flipV="0">
            <a:off x="2309705" y="2229820"/>
            <a:ext cx="7189426" cy="35905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64" y="808076"/>
            <a:ext cx="6801940" cy="5755488"/>
          </a:xfrm>
          <a:prstGeom prst="rect">
            <a:avLst/>
          </a:prstGeom>
        </p:spPr>
      </p:pic>
      <p:sp>
        <p:nvSpPr>
          <p:cNvPr id="4" name=""/>
          <p:cNvSpPr txBox="1"/>
          <p:nvPr/>
        </p:nvSpPr>
        <p:spPr>
          <a:xfrm rot="0" flipH="0" flipV="0">
            <a:off x="168180" y="186866"/>
            <a:ext cx="7773646" cy="565150"/>
          </a:xfrm>
          <a:prstGeom prst="rect">
            <a:avLst/>
          </a:prstGeom>
          <a:ln w="12700">
            <a:prstDash val="solid"/>
          </a:ln>
        </p:spPr>
        <p:txBody>
          <a:bodyPr>
            <a:spAutoFit/>
          </a:bodyPr>
          <a:lstStyle/>
          <a:p>
            <a:pPr/>
            <a:r>
              <a:rPr sz="2400" b="1"/>
              <a:t>General </a:t>
            </a:r>
            <a:r>
              <a:rPr sz="2400" b="1"/>
              <a:t>Architecture for Recommendation System</a:t>
            </a:r>
          </a:p>
        </p:txBody>
      </p:sp>
      <p:sp>
        <p:nvSpPr>
          <p:cNvPr id="5" name=""/>
          <p:cNvSpPr txBox="1"/>
          <p:nvPr/>
        </p:nvSpPr>
        <p:spPr>
          <a:xfrm rot="0" flipH="0" flipV="0">
            <a:off x="6708507" y="859586"/>
            <a:ext cx="5587308" cy="5029200"/>
          </a:xfrm>
          <a:prstGeom prst="rect">
            <a:avLst/>
          </a:prstGeom>
          <a:noFill/>
          <a:ln w="12700">
            <a:prstDash val="solid"/>
          </a:ln>
        </p:spPr>
        <p:txBody>
          <a:bodyPr>
            <a:spAutoFit/>
          </a:bodyPr>
          <a:lstStyle/>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特征工程？</a:t>
            </a:r>
          </a:p>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算法复杂度如何降低？</a:t>
            </a:r>
          </a:p>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实时性如何满足？</a:t>
            </a:r>
          </a:p>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新加入的物品或者用户该如何推荐？</a:t>
            </a:r>
          </a:p>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算法效果和工程性能的权衡。</a:t>
            </a:r>
          </a:p>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推荐系统的稳定性和效果追踪。</a:t>
            </a:r>
          </a:p>
          <a:p>
            <a:pPr marL="349758" indent="-349758">
              <a:lnSpc>
                <a:spcPct val="150000"/>
              </a:lnSpc>
              <a:buFont typeface="Wingdings" charset="0"/>
              <a:buChar char="l"/>
            </a:pPr>
            <a:r>
              <a:rPr sz="2400">
                <a:solidFill>
                  <a:srgbClr val="000000">
                    <a:alpha val="60000"/>
                  </a:srgbClr>
                </a:solidFill>
                <a:highlight>
                  <a:srgbClr val="FFFFFF"/>
                </a:highlight>
                <a:latin typeface="PingFang SC"/>
                <a:ea typeface="PingFang SC"/>
              </a:rPr>
              <a:t>完善的数据监控和应用监控体系，同时有 ABTest 平台进行灰度实验，进行效果对比。</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838200" y="365125"/>
            <a:ext cx="10515600" cy="951830"/>
          </a:xfrm>
        </p:spPr>
        <p:txBody>
          <a:bodyPr anchor="ctr">
            <a:normAutofit/>
          </a:bodyPr>
          <a:lstStyle/>
          <a:p>
            <a:pPr/>
            <a:r>
              <a:rPr sz="2800" b="1"/>
              <a:t>Feedback：explicit or implicit</a:t>
            </a:r>
          </a:p>
        </p:txBody>
      </p:sp>
      <p:sp>
        <p:nvSpPr>
          <p:cNvPr id="3" name="内容占位符 2"/>
          <p:cNvSpPr/>
          <p:nvPr>
            <p:ph idx="1"/>
          </p:nvPr>
        </p:nvSpPr>
        <p:spPr>
          <a:xfrm rot="0" flipH="0" flipV="0">
            <a:off x="838200" y="1395832"/>
            <a:ext cx="10515600" cy="4781131"/>
          </a:xfrm>
        </p:spPr>
        <p:txBody>
          <a:bodyPr>
            <a:normAutofit/>
          </a:bodyPr>
          <a:lstStyle/>
          <a:p>
            <a:pPr/>
            <a:r>
              <a:rPr b="1"/>
              <a:t>Impli</a:t>
            </a:r>
            <a:r>
              <a:rPr b="1"/>
              <a:t>cit feedback</a:t>
            </a:r>
            <a:r>
              <a:rPr/>
              <a:t>: </a:t>
            </a:r>
            <a:r>
              <a:rPr/>
              <a:t>often readily available since it is mainly concerned with modeling implicit behavior such as user clicks, can have diverse forms of implicit feedback including purchase history, browsing history, watches and even mouse movements. </a:t>
            </a:r>
            <a:r>
              <a:rPr sz="2800">
                <a:solidFill>
                  <a:srgbClr val="000000"/>
                </a:solidFill>
                <a:latin typeface="微软雅黑"/>
                <a:ea typeface="微软雅黑"/>
              </a:rPr>
              <a:t> Inheretly noisy. </a:t>
            </a:r>
          </a:p>
          <a:p>
            <a:pPr marL="0" indent="0">
              <a:buNone/>
            </a:pPr>
            <a:endParaRPr/>
          </a:p>
          <a:p>
            <a:pPr/>
            <a:r>
              <a:rPr b="1"/>
              <a:t>Explicit</a:t>
            </a:r>
            <a:r>
              <a:rPr b="1"/>
              <a:t> feedback</a:t>
            </a:r>
            <a:r>
              <a:rPr/>
              <a:t>: It is apparent that gathering explicit feedback requires users to indicate their interests proactively. Nonetheless, explicit feedback is not always readily available as many users may be reluctant to rate products.</a:t>
            </a:r>
            <a:r>
              <a:rPr sz="1600">
                <a:solidFill>
                  <a:srgbClr val="000000">
                    <a:alpha val="86667"/>
                  </a:srgbClr>
                </a:solidFill>
                <a:highlight>
                  <a:srgbClr val="FAFAFA"/>
                </a:highlight>
                <a:latin typeface="Roboto"/>
                <a:ea typeface="Roboto"/>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a:off x="834095" y="841666"/>
            <a:ext cx="10691446" cy="723900"/>
          </a:xfrm>
          <a:prstGeom prst="rect">
            <a:avLst/>
          </a:prstGeom>
          <a:ln w="12700">
            <a:prstDash val="solid"/>
          </a:ln>
        </p:spPr>
        <p:txBody>
          <a:bodyPr>
            <a:spAutoFit/>
          </a:bodyPr>
          <a:lstStyle/>
          <a:p>
            <a:pPr/>
            <a:r>
              <a:rPr sz="3200"/>
              <a:t>Data exploration </a:t>
            </a:r>
          </a:p>
        </p:txBody>
      </p:sp>
      <p:pic>
        <p:nvPicPr>
          <p:cNvPr id="4" name=""/>
          <p:cNvPicPr/>
          <p:nvPr/>
        </p:nvPicPr>
        <p:blipFill>
          <a:blip r:embed="rId3"/>
          <a:stretch/>
        </p:blipFill>
        <p:spPr>
          <a:xfrm rot="0">
            <a:off x="2384693" y="2713613"/>
            <a:ext cx="7721600" cy="2514600"/>
          </a:xfrm>
          <a:prstGeom prst="rect">
            <a:avLst/>
          </a:prstGeom>
        </p:spPr>
      </p:pic>
      <p:sp>
        <p:nvSpPr>
          <p:cNvPr id="5" name=""/>
          <p:cNvSpPr txBox="1"/>
          <p:nvPr/>
        </p:nvSpPr>
        <p:spPr>
          <a:xfrm rot="0" flipH="0" flipV="0">
            <a:off x="1906038" y="1877749"/>
            <a:ext cx="2973946" cy="565150"/>
          </a:xfrm>
          <a:prstGeom prst="rect">
            <a:avLst/>
          </a:prstGeom>
          <a:ln w="6350">
            <a:prstDash val="solid"/>
          </a:ln>
        </p:spPr>
        <p:txBody>
          <a:bodyPr>
            <a:spAutoFit/>
          </a:bodyPr>
          <a:lstStyle/>
          <a:p>
            <a:pPr/>
            <a:r>
              <a:rPr sz="2400"/>
              <a:t>Ex: </a:t>
            </a:r>
            <a:r>
              <a:rPr sz="2400"/>
              <a:t>MovieLen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normAutofit/>
          </a:bodyPr>
          <a:lstStyle/>
          <a:p>
            <a:pPr/>
            <a:r>
              <a:rPr/>
              <a:t>Recommendation System </a:t>
            </a:r>
          </a:p>
        </p:txBody>
      </p:sp>
      <p:sp>
        <p:nvSpPr>
          <p:cNvPr id="3" name="内容占位符 2"/>
          <p:cNvSpPr/>
          <p:nvPr>
            <p:ph idx="1"/>
          </p:nvPr>
        </p:nvSpPr>
        <p:spPr/>
        <p:txBody>
          <a:bodyPr>
            <a:normAutofit/>
          </a:bodyPr>
          <a:lstStyle/>
          <a:p>
            <a:pPr/>
            <a:r>
              <a:rPr/>
              <a:t>Matrix Factorization</a:t>
            </a:r>
          </a:p>
          <a:p>
            <a:pPr/>
            <a:r>
              <a:rPr/>
              <a:t>AutoRec</a:t>
            </a:r>
          </a:p>
          <a:p>
            <a:pPr/>
            <a:r>
              <a:rPr/>
              <a:t>Bayecian ranking with autoencoder </a:t>
            </a:r>
          </a:p>
          <a:p>
            <a:pPr/>
            <a:r>
              <a:rPr/>
              <a:t>Nueral Collaborative Filtering</a:t>
            </a:r>
          </a:p>
          <a:p>
            <a:pPr/>
            <a:r>
              <a:rPr/>
              <a:t>Sequential</a:t>
            </a:r>
          </a:p>
          <a:p>
            <a:pPr/>
            <a:r>
              <a:rPr/>
              <a:t>Factorization Machines </a:t>
            </a:r>
          </a:p>
          <a:p>
            <a:pPr/>
            <a:r>
              <a:rPr/>
              <a:t>Deep Factorization Machines</a:t>
            </a:r>
          </a:p>
          <a:p>
            <a:pPr marL="0" indent="0">
              <a:buNone/>
            </a:pPr>
            <a:r>
              <a:rPr>
                <a:hlinkClick r:id="rId2"/>
              </a:rPr>
              <a:t>https://github.com/rixwew/pytorch-fm</a:t>
            </a:r>
            <a:r>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814153" y="365125"/>
            <a:ext cx="10539647" cy="796522"/>
          </a:xfrm>
        </p:spPr>
        <p:txBody>
          <a:bodyPr anchor="ctr">
            <a:normAutofit/>
          </a:bodyPr>
          <a:lstStyle/>
          <a:p>
            <a:pPr/>
            <a:r>
              <a:rPr/>
              <a:t>Problem formulation</a:t>
            </a:r>
          </a:p>
        </p:txBody>
      </p:sp>
      <p:sp>
        <p:nvSpPr>
          <p:cNvPr id="3" name="内容占位符 2"/>
          <p:cNvSpPr/>
          <p:nvPr>
            <p:ph idx="1"/>
          </p:nvPr>
        </p:nvSpPr>
        <p:spPr>
          <a:xfrm rot="0" flipH="0" flipV="0">
            <a:off x="838200" y="1124596"/>
            <a:ext cx="10515600" cy="3176674"/>
          </a:xfrm>
        </p:spPr>
        <p:txBody>
          <a:bodyPr>
            <a:normAutofit/>
          </a:bodyPr>
          <a:lstStyle/>
          <a:p>
            <a:pPr/>
            <a:r>
              <a:rPr/>
              <a:t>User-based CF：look at similar users and recommend items that they like</a:t>
            </a:r>
          </a:p>
          <a:p>
            <a:pPr/>
            <a:r>
              <a:rPr/>
              <a:t>Item-based CF: find similar items based on ratings given by other users </a:t>
            </a:r>
          </a:p>
          <a:p>
            <a:pPr/>
            <a:endParaRPr/>
          </a:p>
          <a:p>
            <a:pPr/>
            <a:endParaRPr/>
          </a:p>
        </p:txBody>
      </p:sp>
      <p:pic>
        <p:nvPicPr>
          <p:cNvPr id="4" name=""/>
          <p:cNvPicPr/>
          <p:nvPr/>
        </p:nvPicPr>
        <p:blipFill>
          <a:blip r:embed="rId2"/>
          <a:stretch/>
        </p:blipFill>
        <p:spPr>
          <a:xfrm rot="0" flipH="0" flipV="0">
            <a:off x="387964" y="3895368"/>
            <a:ext cx="5794029" cy="2831058"/>
          </a:xfrm>
          <a:prstGeom prst="rect">
            <a:avLst/>
          </a:prstGeom>
        </p:spPr>
      </p:pic>
      <p:pic>
        <p:nvPicPr>
          <p:cNvPr id="5" name=""/>
          <p:cNvPicPr/>
          <p:nvPr/>
        </p:nvPicPr>
        <p:blipFill>
          <a:blip r:embed="rId3"/>
          <a:stretch/>
        </p:blipFill>
        <p:spPr>
          <a:xfrm rot="0" flipH="0" flipV="0">
            <a:off x="6530257" y="3895368"/>
            <a:ext cx="4949810" cy="2866142"/>
          </a:xfrm>
          <a:prstGeom prst="rect">
            <a:avLst/>
          </a:prstGeom>
        </p:spPr>
      </p:pic>
      <p:sp>
        <p:nvSpPr>
          <p:cNvPr id="6" name=""/>
          <p:cNvSpPr txBox="1"/>
          <p:nvPr/>
        </p:nvSpPr>
        <p:spPr>
          <a:xfrm rot="0" flipH="0" flipV="0">
            <a:off x="924433" y="2299638"/>
            <a:ext cx="9846282" cy="1517650"/>
          </a:xfrm>
          <a:prstGeom prst="rect">
            <a:avLst/>
          </a:prstGeom>
          <a:ln w="12700">
            <a:solidFill>
              <a:srgbClr val="FF0000"/>
            </a:solidFill>
            <a:prstDash val="solid"/>
          </a:ln>
        </p:spPr>
        <p:txBody>
          <a:bodyPr>
            <a:spAutoFit/>
          </a:bodyPr>
          <a:lstStyle/>
          <a:p>
            <a:pPr marL="466344" indent="-466344">
              <a:buFont typeface="Wingdings" charset="0"/>
              <a:buChar char="l"/>
            </a:pPr>
            <a:r>
              <a:rPr sz="2400">
                <a:solidFill>
                  <a:srgbClr val="000000"/>
                </a:solidFill>
                <a:latin typeface="微软雅黑"/>
                <a:ea typeface="微软雅黑"/>
              </a:rPr>
              <a:t>Model-based CF：Model interaction matrix between items and users. Each user and item can be mapped into an embedding space based on their features  --&gt; Matrix factorization  </a:t>
            </a:r>
          </a:p>
        </p:txBody>
      </p:sp>
    </p:spTree>
  </p:cSld>
  <p:clrMapOvr>
    <a:masterClrMapping/>
  </p:clrMapOvr>
</p:sld>
</file>